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78" r:id="rId2"/>
    <p:sldId id="274" r:id="rId3"/>
    <p:sldId id="275" r:id="rId4"/>
    <p:sldId id="276" r:id="rId5"/>
    <p:sldId id="277" r:id="rId6"/>
    <p:sldId id="268" r:id="rId7"/>
    <p:sldId id="265" r:id="rId8"/>
    <p:sldId id="266" r:id="rId9"/>
    <p:sldId id="26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57" r:id="rId18"/>
    <p:sldId id="256" r:id="rId19"/>
    <p:sldId id="269" r:id="rId20"/>
    <p:sldId id="272" r:id="rId21"/>
    <p:sldId id="270" r:id="rId22"/>
    <p:sldId id="273" r:id="rId23"/>
    <p:sldId id="271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frameSlides="1"/>
  <p:clrMru>
    <a:srgbClr val="7C24A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48" d="100"/>
          <a:sy n="148" d="100"/>
        </p:scale>
        <p:origin x="-13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A6028D-7966-B84E-938A-63C7B9A27CF5}" type="datetimeFigureOut">
              <a:rPr lang="en-US" smtClean="0"/>
              <a:pPr/>
              <a:t>8/18/10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6B6451-F02B-754E-BDF1-B48806999C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763A5-2F5D-AA44-BF3A-2E501CADC139}" type="datetimeFigureOut">
              <a:rPr lang="en-US" smtClean="0"/>
              <a:pPr/>
              <a:t>8/18/10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31CCB-4140-A64B-A207-73953638D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307C75-C379-0243-8B6A-CEA2A5A763AB}" type="slidenum">
              <a:rPr lang="en-US"/>
              <a:pPr/>
              <a:t>7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091B17-6F9D-AE42-991C-F7A3E50454A8}" type="slidenum">
              <a:rPr lang="en-US"/>
              <a:pPr/>
              <a:t>8</a:t>
            </a:fld>
            <a:endParaRPr lang="en-US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8AC360-28FD-A34B-983F-842D4CFB5814}" type="slidenum">
              <a:rPr lang="en-US"/>
              <a:pPr/>
              <a:t>9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Useful exercise</a:t>
            </a:r>
            <a:r>
              <a:rPr lang="en-US" baseline="0" dirty="0" smtClean="0"/>
              <a:t> to Bloom’s exam 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9A25C-4D87-EF44-85CC-86FC9590B5D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95DF9-7B72-D845-9875-2174FBC5DE30}" type="datetimeFigureOut">
              <a:rPr lang="en-US" smtClean="0"/>
              <a:pPr/>
              <a:t>8/18/10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73C3B-4BE0-634C-A51A-19C0BFAD24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95DF9-7B72-D845-9875-2174FBC5DE30}" type="datetimeFigureOut">
              <a:rPr lang="en-US" smtClean="0"/>
              <a:pPr/>
              <a:t>8/18/10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73C3B-4BE0-634C-A51A-19C0BFAD24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95DF9-7B72-D845-9875-2174FBC5DE30}" type="datetimeFigureOut">
              <a:rPr lang="en-US" smtClean="0"/>
              <a:pPr/>
              <a:t>8/18/10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73C3B-4BE0-634C-A51A-19C0BFAD24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95DF9-7B72-D845-9875-2174FBC5DE30}" type="datetimeFigureOut">
              <a:rPr lang="en-US" smtClean="0"/>
              <a:pPr/>
              <a:t>8/18/10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73C3B-4BE0-634C-A51A-19C0BFAD24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95DF9-7B72-D845-9875-2174FBC5DE30}" type="datetimeFigureOut">
              <a:rPr lang="en-US" smtClean="0"/>
              <a:pPr/>
              <a:t>8/18/10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73C3B-4BE0-634C-A51A-19C0BFAD24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95DF9-7B72-D845-9875-2174FBC5DE30}" type="datetimeFigureOut">
              <a:rPr lang="en-US" smtClean="0"/>
              <a:pPr/>
              <a:t>8/18/10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73C3B-4BE0-634C-A51A-19C0BFAD24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95DF9-7B72-D845-9875-2174FBC5DE30}" type="datetimeFigureOut">
              <a:rPr lang="en-US" smtClean="0"/>
              <a:pPr/>
              <a:t>8/18/10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73C3B-4BE0-634C-A51A-19C0BFAD24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95DF9-7B72-D845-9875-2174FBC5DE30}" type="datetimeFigureOut">
              <a:rPr lang="en-US" smtClean="0"/>
              <a:pPr/>
              <a:t>8/18/10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73C3B-4BE0-634C-A51A-19C0BFAD24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95DF9-7B72-D845-9875-2174FBC5DE30}" type="datetimeFigureOut">
              <a:rPr lang="en-US" smtClean="0"/>
              <a:pPr/>
              <a:t>8/18/10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73C3B-4BE0-634C-A51A-19C0BFAD24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95DF9-7B72-D845-9875-2174FBC5DE30}" type="datetimeFigureOut">
              <a:rPr lang="en-US" smtClean="0"/>
              <a:pPr/>
              <a:t>8/18/10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73C3B-4BE0-634C-A51A-19C0BFAD24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95DF9-7B72-D845-9875-2174FBC5DE30}" type="datetimeFigureOut">
              <a:rPr lang="en-US" smtClean="0"/>
              <a:pPr/>
              <a:t>8/18/10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73C3B-4BE0-634C-A51A-19C0BFAD24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95DF9-7B72-D845-9875-2174FBC5DE30}" type="datetimeFigureOut">
              <a:rPr lang="en-US" smtClean="0"/>
              <a:pPr/>
              <a:t>8/18/10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73C3B-4BE0-634C-A51A-19C0BFAD24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!OLE_LINK1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954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Please remove the purple </a:t>
            </a:r>
            <a:r>
              <a:rPr lang="en-US" dirty="0" smtClean="0">
                <a:solidFill>
                  <a:srgbClr val="7C24A5"/>
                </a:solidFill>
              </a:rPr>
              <a:t>“Prior Knowledge Survey”</a:t>
            </a:r>
            <a:r>
              <a:rPr lang="en-US" dirty="0" smtClean="0"/>
              <a:t> from section 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Please fill it out while we are awaiting others to arrive;  assume it is </a:t>
            </a:r>
            <a:r>
              <a:rPr lang="en-US" b="1" u="sng" dirty="0" smtClean="0"/>
              <a:t>yesterday</a:t>
            </a:r>
            <a:r>
              <a:rPr lang="en-US" dirty="0" smtClean="0"/>
              <a:t> morning before the start of our institute.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575182" y="966234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Bloom’s Taxonomy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747" y="1762891"/>
            <a:ext cx="3546829" cy="42729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23151" y="4946660"/>
            <a:ext cx="1798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Define, label, list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23151" y="4382564"/>
            <a:ext cx="2547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Classify, explain, describe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36913" y="5902163"/>
            <a:ext cx="3527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http://blogs.wsd1.org/etr/files/blooms_taxonomy.jpg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5123151" y="3842064"/>
            <a:ext cx="2066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Apply, illustrate, use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23151" y="3290844"/>
            <a:ext cx="2852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Calculate, compare, contrast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23151" y="2785984"/>
            <a:ext cx="2701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Formulate, develop, create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23151" y="2273544"/>
            <a:ext cx="2449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Predict, assess, evaluate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432486" y="1904212"/>
            <a:ext cx="3211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Associated Verbs (active words)</a:t>
            </a:r>
            <a:endParaRPr lang="en-US" b="1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0" y="590216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Scientific Teaching Table 5.6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Left Brace 15"/>
          <p:cNvSpPr/>
          <p:nvPr/>
        </p:nvSpPr>
        <p:spPr>
          <a:xfrm>
            <a:off x="1357181" y="2273544"/>
            <a:ext cx="225452" cy="88177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Brace 16"/>
          <p:cNvSpPr/>
          <p:nvPr/>
        </p:nvSpPr>
        <p:spPr>
          <a:xfrm>
            <a:off x="1357181" y="3401178"/>
            <a:ext cx="225452" cy="88177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Brace 17"/>
          <p:cNvSpPr/>
          <p:nvPr/>
        </p:nvSpPr>
        <p:spPr>
          <a:xfrm>
            <a:off x="1361295" y="4434220"/>
            <a:ext cx="225452" cy="88177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98030" y="3657398"/>
            <a:ext cx="1236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II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29382" y="2522894"/>
            <a:ext cx="1005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smtClean="0"/>
              <a:t> I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30120" y="4751896"/>
            <a:ext cx="727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III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132678" y="274577"/>
            <a:ext cx="7396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Applying Bloom’s Taxonomy to Assessment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05-15b-PolarAminoAcids-L"/>
          <p:cNvPicPr>
            <a:picLocks noChangeAspect="1" noChangeArrowheads="1"/>
          </p:cNvPicPr>
          <p:nvPr/>
        </p:nvPicPr>
        <p:blipFill>
          <a:blip r:embed="rId2">
            <a:lum contrast="36000"/>
            <a:grayscl/>
          </a:blip>
          <a:srcRect l="43027" r="43465" b="74109"/>
          <a:stretch>
            <a:fillRect/>
          </a:stretch>
        </p:blipFill>
        <p:spPr bwMode="auto">
          <a:xfrm>
            <a:off x="3779660" y="0"/>
            <a:ext cx="1586089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524000" y="1752600"/>
            <a:ext cx="60198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dirty="0">
                <a:ea typeface="Arial" charset="0"/>
                <a:cs typeface="Arial" charset="0"/>
              </a:rPr>
              <a:t>The molecule shown above is </a:t>
            </a:r>
            <a:r>
              <a:rPr lang="en-US" dirty="0" err="1">
                <a:ea typeface="Arial" charset="0"/>
                <a:cs typeface="Arial" charset="0"/>
              </a:rPr>
              <a:t>a(n</a:t>
            </a:r>
            <a:r>
              <a:rPr lang="en-US" dirty="0">
                <a:ea typeface="Arial" charset="0"/>
                <a:cs typeface="Arial" charset="0"/>
              </a:rPr>
              <a:t>):</a:t>
            </a:r>
          </a:p>
          <a:p>
            <a:pPr marL="342900" indent="-342900">
              <a:buFontTx/>
              <a:buAutoNum type="arabicPeriod"/>
            </a:pPr>
            <a:endParaRPr lang="en-US" dirty="0">
              <a:ea typeface="Arial" charset="0"/>
              <a:cs typeface="Arial" charset="0"/>
            </a:endParaRPr>
          </a:p>
          <a:p>
            <a:pPr marL="342900" indent="-342900"/>
            <a:r>
              <a:rPr lang="en-US" dirty="0">
                <a:ea typeface="Arial" charset="0"/>
                <a:cs typeface="Arial" charset="0"/>
              </a:rPr>
              <a:t>A.  Amino Acid			D.  Triglyceride</a:t>
            </a:r>
          </a:p>
          <a:p>
            <a:pPr marL="342900" indent="-342900"/>
            <a:r>
              <a:rPr lang="en-US" dirty="0">
                <a:ea typeface="Arial" charset="0"/>
                <a:cs typeface="Arial" charset="0"/>
              </a:rPr>
              <a:t>B.  Fatty Acid			E.  Steroid</a:t>
            </a:r>
          </a:p>
          <a:p>
            <a:pPr marL="342900" indent="-342900"/>
            <a:r>
              <a:rPr lang="en-US" dirty="0">
                <a:ea typeface="Arial" charset="0"/>
                <a:cs typeface="Arial" charset="0"/>
              </a:rPr>
              <a:t>C.  Carbohydrate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7315200" y="4267200"/>
            <a:ext cx="14478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5181600" y="6400800"/>
            <a:ext cx="33528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05-15b-PolarAminoAcids-L"/>
          <p:cNvPicPr>
            <a:picLocks noChangeAspect="1" noChangeArrowheads="1"/>
          </p:cNvPicPr>
          <p:nvPr/>
        </p:nvPicPr>
        <p:blipFill>
          <a:blip r:embed="rId2">
            <a:lum contrast="36000"/>
            <a:grayscl/>
          </a:blip>
          <a:srcRect l="43027" r="43465" b="74109"/>
          <a:stretch>
            <a:fillRect/>
          </a:stretch>
        </p:blipFill>
        <p:spPr bwMode="auto">
          <a:xfrm>
            <a:off x="3779660" y="0"/>
            <a:ext cx="1586089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524000" y="1752600"/>
            <a:ext cx="60198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dirty="0">
                <a:ea typeface="Arial" charset="0"/>
                <a:cs typeface="Arial" charset="0"/>
              </a:rPr>
              <a:t>The molecule shown above is </a:t>
            </a:r>
            <a:r>
              <a:rPr lang="en-US" dirty="0" err="1">
                <a:ea typeface="Arial" charset="0"/>
                <a:cs typeface="Arial" charset="0"/>
              </a:rPr>
              <a:t>a(n</a:t>
            </a:r>
            <a:r>
              <a:rPr lang="en-US" dirty="0">
                <a:ea typeface="Arial" charset="0"/>
                <a:cs typeface="Arial" charset="0"/>
              </a:rPr>
              <a:t>):</a:t>
            </a:r>
          </a:p>
          <a:p>
            <a:pPr marL="342900" indent="-342900">
              <a:buFontTx/>
              <a:buAutoNum type="arabicPeriod"/>
            </a:pPr>
            <a:endParaRPr lang="en-US" dirty="0">
              <a:ea typeface="Arial" charset="0"/>
              <a:cs typeface="Arial" charset="0"/>
            </a:endParaRPr>
          </a:p>
          <a:p>
            <a:pPr marL="342900" indent="-342900"/>
            <a:r>
              <a:rPr lang="en-US" dirty="0">
                <a:ea typeface="Arial" charset="0"/>
                <a:cs typeface="Arial" charset="0"/>
              </a:rPr>
              <a:t>A.  Amino Acid			D.  Triglyceride</a:t>
            </a:r>
          </a:p>
          <a:p>
            <a:pPr marL="342900" indent="-342900"/>
            <a:r>
              <a:rPr lang="en-US" dirty="0">
                <a:ea typeface="Arial" charset="0"/>
                <a:cs typeface="Arial" charset="0"/>
              </a:rPr>
              <a:t>B.  Fatty Acid			E.  Steroid</a:t>
            </a:r>
          </a:p>
          <a:p>
            <a:pPr marL="342900" indent="-342900"/>
            <a:r>
              <a:rPr lang="en-US" dirty="0">
                <a:ea typeface="Arial" charset="0"/>
                <a:cs typeface="Arial" charset="0"/>
              </a:rPr>
              <a:t>C.  Carbohydrate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7315200" y="4267200"/>
            <a:ext cx="14478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5181600" y="6400800"/>
            <a:ext cx="33528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09858" y="4267200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Assemble the following functional groups and atoms into an amino acid:</a:t>
            </a:r>
          </a:p>
          <a:p>
            <a:endParaRPr lang="en-US" dirty="0" smtClean="0"/>
          </a:p>
          <a:p>
            <a:r>
              <a:rPr lang="en-US" dirty="0" smtClean="0"/>
              <a:t>NH</a:t>
            </a:r>
            <a:r>
              <a:rPr lang="en-US" baseline="-25000" dirty="0" smtClean="0"/>
              <a:t>2        </a:t>
            </a:r>
            <a:r>
              <a:rPr lang="en-US" dirty="0" smtClean="0"/>
              <a:t>COOH     C      SH   CH2</a:t>
            </a:r>
            <a:endParaRPr 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226" y="659260"/>
            <a:ext cx="677620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following equation:  A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+B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=C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is called:</a:t>
            </a:r>
          </a:p>
          <a:p>
            <a:endParaRPr lang="en-US" sz="2400" dirty="0" smtClean="0"/>
          </a:p>
          <a:p>
            <a:pPr marL="514350" indent="-514350">
              <a:buAutoNum type="alphaUcPeriod"/>
            </a:pPr>
            <a:r>
              <a:rPr lang="en-US" sz="2400" dirty="0" smtClean="0"/>
              <a:t>Quadratic equation</a:t>
            </a:r>
          </a:p>
          <a:p>
            <a:pPr marL="514350" indent="-514350">
              <a:buAutoNum type="alphaUcPeriod"/>
            </a:pPr>
            <a:r>
              <a:rPr lang="en-US" sz="2400" dirty="0" smtClean="0"/>
              <a:t>The </a:t>
            </a:r>
            <a:r>
              <a:rPr lang="en-US" sz="2400" dirty="0" err="1" smtClean="0"/>
              <a:t>Pythagorium</a:t>
            </a:r>
            <a:r>
              <a:rPr lang="en-US" sz="2400" dirty="0" smtClean="0"/>
              <a:t> Theorem</a:t>
            </a:r>
          </a:p>
          <a:p>
            <a:pPr marL="514350" indent="-514350">
              <a:buAutoNum type="alphaUcPeriod"/>
            </a:pPr>
            <a:r>
              <a:rPr lang="en-US" sz="2400" dirty="0" smtClean="0"/>
              <a:t>Occam’s razor</a:t>
            </a:r>
          </a:p>
          <a:p>
            <a:pPr marL="514350" indent="-514350">
              <a:buAutoNum type="alphaUcPeriod"/>
            </a:pPr>
            <a:r>
              <a:rPr lang="en-US" sz="2400" dirty="0" smtClean="0"/>
              <a:t>Gordian knot</a:t>
            </a:r>
          </a:p>
          <a:p>
            <a:pPr marL="514350" indent="-514350">
              <a:buAutoNum type="alphaUcPeriod"/>
            </a:pPr>
            <a:endParaRPr lang="en-US" sz="2400" dirty="0" smtClean="0"/>
          </a:p>
          <a:p>
            <a:endParaRPr lang="en-US" sz="2400" baseline="30000" dirty="0" smtClean="0"/>
          </a:p>
          <a:p>
            <a:r>
              <a:rPr lang="en-US" sz="2400" baseline="30000" dirty="0" smtClean="0"/>
              <a:t> 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226" y="659260"/>
            <a:ext cx="6776205" cy="3313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following equation:  A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+B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=C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is called:</a:t>
            </a:r>
          </a:p>
          <a:p>
            <a:endParaRPr lang="en-US" sz="2400" dirty="0" smtClean="0"/>
          </a:p>
          <a:p>
            <a:pPr marL="514350" indent="-514350">
              <a:buAutoNum type="alphaUcPeriod"/>
            </a:pPr>
            <a:r>
              <a:rPr lang="en-US" sz="2400" dirty="0" smtClean="0"/>
              <a:t>Quadratic equation</a:t>
            </a:r>
          </a:p>
          <a:p>
            <a:pPr marL="514350" indent="-514350">
              <a:buAutoNum type="alphaUcPeriod"/>
            </a:pPr>
            <a:r>
              <a:rPr lang="en-US" sz="2400" dirty="0" smtClean="0"/>
              <a:t>The Pythagorean Theorem</a:t>
            </a:r>
          </a:p>
          <a:p>
            <a:pPr marL="514350" indent="-514350">
              <a:buAutoNum type="alphaUcPeriod"/>
            </a:pPr>
            <a:r>
              <a:rPr lang="en-US" sz="2400" dirty="0" smtClean="0"/>
              <a:t>Occam’s razor</a:t>
            </a:r>
          </a:p>
          <a:p>
            <a:pPr marL="514350" indent="-514350">
              <a:buAutoNum type="alphaUcPeriod"/>
            </a:pPr>
            <a:r>
              <a:rPr lang="en-US" sz="2400" dirty="0" smtClean="0"/>
              <a:t>Gordian knot</a:t>
            </a:r>
          </a:p>
          <a:p>
            <a:pPr marL="514350" indent="-514350">
              <a:buAutoNum type="alphaUcPeriod"/>
            </a:pPr>
            <a:endParaRPr lang="en-US" sz="2800" dirty="0" smtClean="0"/>
          </a:p>
          <a:p>
            <a:endParaRPr lang="en-US" sz="2800" baseline="30000" dirty="0" smtClean="0"/>
          </a:p>
          <a:p>
            <a:r>
              <a:rPr lang="en-US" sz="2800" baseline="30000" dirty="0" smtClean="0"/>
              <a:t>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5226" y="3907085"/>
            <a:ext cx="6902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Pythagorean Theorem can be applied to the dimensions of which geometric shape?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5" name="Right Triangle 4"/>
          <p:cNvSpPr/>
          <p:nvPr/>
        </p:nvSpPr>
        <p:spPr>
          <a:xfrm>
            <a:off x="2123017" y="4886280"/>
            <a:ext cx="581648" cy="455665"/>
          </a:xfrm>
          <a:prstGeom prst="rt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3140902" y="4886280"/>
            <a:ext cx="571955" cy="455665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4139399" y="4886280"/>
            <a:ext cx="1395956" cy="455665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amond 7"/>
          <p:cNvSpPr/>
          <p:nvPr/>
        </p:nvSpPr>
        <p:spPr>
          <a:xfrm>
            <a:off x="5748627" y="4886280"/>
            <a:ext cx="765837" cy="590465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03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Now take your own exams and rate several questions as to a Bloom’s level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747" y="1762891"/>
            <a:ext cx="3546829" cy="4272952"/>
          </a:xfrm>
          <a:prstGeom prst="rect">
            <a:avLst/>
          </a:prstGeom>
        </p:spPr>
      </p:pic>
      <p:sp>
        <p:nvSpPr>
          <p:cNvPr id="5" name="Left Brace 4"/>
          <p:cNvSpPr/>
          <p:nvPr/>
        </p:nvSpPr>
        <p:spPr>
          <a:xfrm>
            <a:off x="1357181" y="2273544"/>
            <a:ext cx="225452" cy="88177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>
            <a:off x="1357181" y="3401178"/>
            <a:ext cx="225452" cy="88177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>
            <a:off x="1361295" y="4434220"/>
            <a:ext cx="225452" cy="88177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09852" y="3657398"/>
            <a:ext cx="727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II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09852" y="2462530"/>
            <a:ext cx="392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09852" y="4672990"/>
            <a:ext cx="547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III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03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Now convert a lower level Bloom’s to a higher level Bloom’s question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747" y="1762891"/>
            <a:ext cx="3546829" cy="4272952"/>
          </a:xfrm>
          <a:prstGeom prst="rect">
            <a:avLst/>
          </a:prstGeom>
        </p:spPr>
      </p:pic>
      <p:sp>
        <p:nvSpPr>
          <p:cNvPr id="5" name="Left Brace 4"/>
          <p:cNvSpPr/>
          <p:nvPr/>
        </p:nvSpPr>
        <p:spPr>
          <a:xfrm>
            <a:off x="1357181" y="2273544"/>
            <a:ext cx="225452" cy="88177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>
            <a:off x="1357181" y="3401178"/>
            <a:ext cx="225452" cy="88177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>
            <a:off x="1361295" y="4434220"/>
            <a:ext cx="225452" cy="88177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09852" y="3657398"/>
            <a:ext cx="727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II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09852" y="2462530"/>
            <a:ext cx="392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09852" y="4672990"/>
            <a:ext cx="547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III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931863"/>
            <a:ext cx="8531225" cy="475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5E Cycle for Planning Effective Lessons</a:t>
            </a:r>
            <a:endParaRPr lang="en-US" sz="2400"/>
          </a:p>
          <a:p>
            <a:r>
              <a:rPr lang="en-US" sz="2400"/>
              <a:t> </a:t>
            </a:r>
          </a:p>
          <a:p>
            <a:endParaRPr lang="en-US" sz="2400"/>
          </a:p>
          <a:p>
            <a:r>
              <a:rPr lang="en-US"/>
              <a:t>1.  </a:t>
            </a:r>
            <a:r>
              <a:rPr lang="en-US" b="1"/>
              <a:t>Engage</a:t>
            </a:r>
            <a:r>
              <a:rPr lang="en-US"/>
              <a:t> – Spark Interest</a:t>
            </a:r>
          </a:p>
          <a:p>
            <a:r>
              <a:rPr lang="en-US"/>
              <a:t> </a:t>
            </a:r>
          </a:p>
          <a:p>
            <a:r>
              <a:rPr lang="en-US"/>
              <a:t>2.  </a:t>
            </a:r>
            <a:r>
              <a:rPr lang="en-US" b="1"/>
              <a:t>Explore</a:t>
            </a:r>
            <a:r>
              <a:rPr lang="en-US"/>
              <a:t> – Provide hands-on activities which freely explore the topic at hand</a:t>
            </a:r>
          </a:p>
          <a:p>
            <a:r>
              <a:rPr lang="en-US"/>
              <a:t> </a:t>
            </a:r>
          </a:p>
          <a:p>
            <a:r>
              <a:rPr lang="en-US"/>
              <a:t>3.  </a:t>
            </a:r>
            <a:r>
              <a:rPr lang="en-US" b="1"/>
              <a:t>Explain</a:t>
            </a:r>
            <a:r>
              <a:rPr lang="en-US"/>
              <a:t> – Facilitate student understanding by clarifying ideas, introducing vocabulary…</a:t>
            </a:r>
          </a:p>
          <a:p>
            <a:r>
              <a:rPr lang="en-US"/>
              <a:t> </a:t>
            </a:r>
          </a:p>
          <a:p>
            <a:r>
              <a:rPr lang="en-US"/>
              <a:t>4.  </a:t>
            </a:r>
            <a:r>
              <a:rPr lang="en-US" b="1"/>
              <a:t>Extend</a:t>
            </a:r>
            <a:r>
              <a:rPr lang="en-US"/>
              <a:t> (Elaborate) - Facilitate students applying new ideas to new situations</a:t>
            </a:r>
          </a:p>
          <a:p>
            <a:r>
              <a:rPr lang="en-US"/>
              <a:t> </a:t>
            </a:r>
          </a:p>
          <a:p>
            <a:r>
              <a:rPr lang="en-US"/>
              <a:t>5.  </a:t>
            </a:r>
            <a:r>
              <a:rPr lang="en-US" b="1"/>
              <a:t>Evaluate</a:t>
            </a:r>
            <a:r>
              <a:rPr lang="en-US"/>
              <a:t> – Provide appropriate ways for students to show their new skills and knowledge.</a:t>
            </a:r>
          </a:p>
          <a:p>
            <a:r>
              <a:rPr lang="en-US"/>
              <a:t> </a:t>
            </a:r>
          </a:p>
          <a:p>
            <a:r>
              <a:rPr lang="en-US"/>
              <a:t> 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513790" y="5410200"/>
            <a:ext cx="802061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</a:rPr>
              <a:t>Is there evidence of this approach in our institute so far?</a:t>
            </a:r>
          </a:p>
          <a:p>
            <a:pPr>
              <a:spcBef>
                <a:spcPct val="50000"/>
              </a:spcBef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6124"/>
            <a:ext cx="7772400" cy="1470025"/>
          </a:xfrm>
        </p:spPr>
        <p:txBody>
          <a:bodyPr/>
          <a:lstStyle/>
          <a:p>
            <a:r>
              <a:rPr lang="en-US" dirty="0" smtClean="0"/>
              <a:t>Diversity activity:  creating an inclusive classroom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30638" y="2317105"/>
          <a:ext cx="7377242" cy="4223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732"/>
                <a:gridCol w="2209732"/>
                <a:gridCol w="2957778"/>
              </a:tblGrid>
              <a:tr h="378105">
                <a:tc>
                  <a:txBody>
                    <a:bodyPr/>
                    <a:lstStyle/>
                    <a:p>
                      <a:r>
                        <a:rPr lang="en-US" dirty="0" smtClean="0"/>
                        <a:t>Teaching method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Who is excluded?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 can be changed?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Powerpoints</a:t>
                      </a:r>
                      <a:r>
                        <a:rPr lang="en-US" dirty="0" smtClean="0"/>
                        <a:t> used exclusively.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Exams</a:t>
                      </a:r>
                      <a:r>
                        <a:rPr lang="en-US" baseline="0" dirty="0" smtClean="0"/>
                        <a:t> are timed.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Science study halls are after school.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Assignments</a:t>
                      </a:r>
                      <a:r>
                        <a:rPr lang="en-US" baseline="0" dirty="0" smtClean="0"/>
                        <a:t> require internet research.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There is a fee for</a:t>
                      </a:r>
                      <a:r>
                        <a:rPr lang="en-US" baseline="0" dirty="0" smtClean="0"/>
                        <a:t> entering the science fair.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Teacher only calls on volunteers.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Diversity learning outcomes:  </a:t>
            </a:r>
            <a:br>
              <a:rPr lang="en-US" dirty="0" smtClean="0"/>
            </a:br>
            <a:r>
              <a:rPr lang="en-US" dirty="0" smtClean="0"/>
              <a:t>you be the teacher!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Assemble a catalog of diversity types (Bloom’s category 1).</a:t>
            </a:r>
          </a:p>
          <a:p>
            <a:r>
              <a:rPr lang="en-US" sz="2800" dirty="0" smtClean="0"/>
              <a:t>Propose the role of diversity in the context of teaching and learning. (Bloom’s category 1).</a:t>
            </a:r>
          </a:p>
          <a:p>
            <a:r>
              <a:rPr lang="en-US" sz="2800" dirty="0" smtClean="0"/>
              <a:t>Evaluate how diversity contributes to a lack of engagement.  (Bloom’s category 1).</a:t>
            </a:r>
          </a:p>
          <a:p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Create a learning activity addressing the assigned diversity learning outcome and justify your choice.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taggart.glg.msu.edu/bot335/redw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33400"/>
            <a:ext cx="381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57200" y="760413"/>
            <a:ext cx="1143000" cy="304800"/>
          </a:xfrm>
          <a:prstGeom prst="rect">
            <a:avLst/>
          </a:prstGeom>
          <a:solidFill>
            <a:srgbClr val="82A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9156" name="Picture 4" descr="Click to return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609600"/>
            <a:ext cx="12192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TextBox 6"/>
          <p:cNvSpPr txBox="1">
            <a:spLocks noChangeArrowheads="1"/>
          </p:cNvSpPr>
          <p:nvPr/>
        </p:nvSpPr>
        <p:spPr bwMode="auto">
          <a:xfrm>
            <a:off x="6553200" y="91440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seeds:  ~0.5”</a:t>
            </a:r>
          </a:p>
        </p:txBody>
      </p:sp>
      <p:sp>
        <p:nvSpPr>
          <p:cNvPr id="49158" name="TextBox 7"/>
          <p:cNvSpPr txBox="1">
            <a:spLocks noChangeArrowheads="1"/>
          </p:cNvSpPr>
          <p:nvPr/>
        </p:nvSpPr>
        <p:spPr bwMode="auto">
          <a:xfrm>
            <a:off x="4876800" y="2209800"/>
            <a:ext cx="42672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Where did the redwood tree mass come from to create arguably the biggest organism on Earth?</a:t>
            </a:r>
          </a:p>
          <a:p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  </a:t>
            </a:r>
            <a:r>
              <a:rPr lang="en-US" sz="2400" dirty="0"/>
              <a:t>Carbon Dioxide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  Soil nutrients/minerals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  Sunlight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  Water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744" y="1417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Based on the “Scientific Teaching” article, what changes might you suggest</a:t>
            </a:r>
            <a:r>
              <a:rPr lang="en-US" dirty="0" smtClean="0"/>
              <a:t> </a:t>
            </a:r>
            <a:r>
              <a:rPr lang="en-US" dirty="0" smtClean="0"/>
              <a:t>for</a:t>
            </a:r>
            <a:r>
              <a:rPr lang="en-US" dirty="0" smtClean="0"/>
              <a:t> </a:t>
            </a:r>
            <a:r>
              <a:rPr lang="en-US" dirty="0" smtClean="0"/>
              <a:t>your own institution?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367" y="1600200"/>
            <a:ext cx="8484433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Create a </a:t>
            </a:r>
            <a:r>
              <a:rPr lang="en-US" b="1" dirty="0" smtClean="0"/>
              <a:t>Concept Map </a:t>
            </a:r>
            <a:r>
              <a:rPr lang="en-US" dirty="0" smtClean="0"/>
              <a:t>using the following terms: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000" dirty="0" smtClean="0"/>
              <a:t>Backward Design, Active Learning, Assessment, Diversity, Teachable Unit, Teachable Tidbit, Alignment</a:t>
            </a:r>
          </a:p>
          <a:p>
            <a:pPr>
              <a:buNone/>
            </a:pPr>
            <a:r>
              <a:rPr lang="en-US" sz="2000" dirty="0" smtClean="0"/>
              <a:t>Feel free to use any additional terms from the Scientific Teaching book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86348"/>
            <a:ext cx="7772400" cy="29998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needs clarification from yesterday?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issues would you like to share regarding your early steps in developing your tidbit?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Framework for developing </a:t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b="1" dirty="0" smtClean="0"/>
              <a:t>Teachable Tidbit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Set learning goals</a:t>
            </a:r>
          </a:p>
          <a:p>
            <a:r>
              <a:rPr lang="en-US" dirty="0" smtClean="0"/>
              <a:t>Translate learning goals into specific learning outcomes</a:t>
            </a:r>
          </a:p>
          <a:p>
            <a:r>
              <a:rPr lang="en-US" dirty="0" smtClean="0"/>
              <a:t>Plan learning activities to engage a </a:t>
            </a:r>
            <a:r>
              <a:rPr lang="en-US" b="1" dirty="0" smtClean="0"/>
              <a:t>diverse</a:t>
            </a:r>
            <a:r>
              <a:rPr lang="en-US" dirty="0" smtClean="0"/>
              <a:t> group of students (</a:t>
            </a:r>
            <a:r>
              <a:rPr lang="en-US" b="1" dirty="0" smtClean="0"/>
              <a:t>assessment</a:t>
            </a:r>
            <a:r>
              <a:rPr lang="en-US" dirty="0" smtClean="0"/>
              <a:t>)</a:t>
            </a:r>
          </a:p>
          <a:p>
            <a:r>
              <a:rPr lang="en-US" dirty="0" smtClean="0"/>
              <a:t>Check if activities and learning goals align (yesterday; ”Consciously monitor”)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4"/>
          <p:cNvSpPr>
            <a:spLocks noChangeArrowheads="1" noChangeShapeType="1" noTextEdit="1"/>
          </p:cNvSpPr>
          <p:nvPr/>
        </p:nvSpPr>
        <p:spPr bwMode="auto">
          <a:xfrm>
            <a:off x="1752600" y="76200"/>
            <a:ext cx="6705600" cy="762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blurRad="63500"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omic Sans MS"/>
                <a:ea typeface="Comic Sans MS"/>
                <a:cs typeface="Comic Sans MS"/>
              </a:rPr>
              <a:t>Biology 5A Announcements</a:t>
            </a:r>
          </a:p>
        </p:txBody>
      </p:sp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0" y="838200"/>
            <a:ext cx="9144000" cy="587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>
                <a:latin typeface="Comic Sans MS" charset="0"/>
              </a:rPr>
              <a:t>1.  Please have your clickers out ready to use.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endParaRPr lang="en-US" sz="2000" dirty="0">
              <a:latin typeface="Comic Sans MS" charset="0"/>
            </a:endParaRP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endParaRPr lang="en-US" sz="2000" dirty="0">
              <a:latin typeface="Comic Sans MS" charset="0"/>
            </a:endParaRPr>
          </a:p>
          <a:p>
            <a:pPr marL="457200" indent="-457200">
              <a:spcBef>
                <a:spcPct val="50000"/>
              </a:spcBef>
            </a:pPr>
            <a:endParaRPr lang="en-US" sz="2000" dirty="0">
              <a:latin typeface="Comic Sans MS" charset="0"/>
            </a:endParaRPr>
          </a:p>
          <a:p>
            <a:pPr marL="457200" indent="-457200">
              <a:spcBef>
                <a:spcPct val="50000"/>
              </a:spcBef>
            </a:pPr>
            <a:endParaRPr lang="en-US" sz="2000" dirty="0">
              <a:latin typeface="Comic Sans MS" charset="0"/>
            </a:endParaRPr>
          </a:p>
          <a:p>
            <a:pPr marL="457200" indent="-457200">
              <a:spcBef>
                <a:spcPct val="50000"/>
              </a:spcBef>
            </a:pPr>
            <a:r>
              <a:rPr lang="en-US" sz="2000" dirty="0">
                <a:latin typeface="Comic Sans MS" charset="0"/>
              </a:rPr>
              <a:t>                                 </a:t>
            </a:r>
            <a:r>
              <a:rPr lang="en-US" u="sng" dirty="0">
                <a:latin typeface="Comic Sans MS" charset="0"/>
              </a:rPr>
              <a:t>Today’s lecture:    Water</a:t>
            </a:r>
          </a:p>
          <a:p>
            <a:pPr marL="457200" indent="-457200">
              <a:spcBef>
                <a:spcPct val="50000"/>
              </a:spcBef>
            </a:pPr>
            <a:r>
              <a:rPr lang="en-US" sz="2000" b="1" u="sng" dirty="0">
                <a:latin typeface="Comic Sans MS" charset="0"/>
              </a:rPr>
              <a:t>Lecture outline:</a:t>
            </a:r>
            <a:r>
              <a:rPr lang="en-US" sz="2000" b="1" dirty="0">
                <a:latin typeface="Comic Sans MS" charset="0"/>
              </a:rPr>
              <a:t> 			         </a:t>
            </a:r>
            <a:r>
              <a:rPr lang="en-US" sz="2000" b="1" dirty="0" smtClean="0">
                <a:latin typeface="Comic Sans MS" charset="0"/>
              </a:rPr>
              <a:t> 		</a:t>
            </a:r>
            <a:r>
              <a:rPr lang="en-US" sz="2000" b="1" u="sng" dirty="0" smtClean="0">
                <a:latin typeface="Comic Sans MS" charset="0"/>
              </a:rPr>
              <a:t>Learning </a:t>
            </a:r>
            <a:r>
              <a:rPr lang="en-US" sz="2000" b="1" u="sng" dirty="0">
                <a:latin typeface="Comic Sans MS" charset="0"/>
              </a:rPr>
              <a:t>Outcomes:</a:t>
            </a:r>
            <a:r>
              <a:rPr lang="en-US" sz="2000" b="1" dirty="0">
                <a:latin typeface="Comic Sans MS" charset="0"/>
              </a:rPr>
              <a:t> </a:t>
            </a:r>
          </a:p>
          <a:p>
            <a:pPr marL="457200" indent="-457200">
              <a:spcBef>
                <a:spcPct val="50000"/>
              </a:spcBef>
            </a:pPr>
            <a:r>
              <a:rPr lang="en-US" sz="2000" dirty="0">
                <a:latin typeface="Comic Sans MS" charset="0"/>
              </a:rPr>
              <a:t>--polar character  			     </a:t>
            </a:r>
            <a:r>
              <a:rPr lang="en-US" sz="2000" dirty="0" smtClean="0">
                <a:latin typeface="Comic Sans MS" charset="0"/>
              </a:rPr>
              <a:t> 	                  -</a:t>
            </a:r>
            <a:r>
              <a:rPr lang="en-US" sz="2000" dirty="0">
                <a:latin typeface="Comic Sans MS" charset="0"/>
              </a:rPr>
              <a:t>-relating structure of water</a:t>
            </a:r>
            <a:endParaRPr lang="en-US" sz="2000" baseline="30000" dirty="0">
              <a:latin typeface="Comic Sans MS" charset="0"/>
            </a:endParaRPr>
          </a:p>
          <a:p>
            <a:pPr marL="457200" indent="-457200">
              <a:lnSpc>
                <a:spcPct val="70000"/>
              </a:lnSpc>
              <a:spcBef>
                <a:spcPct val="50000"/>
              </a:spcBef>
            </a:pPr>
            <a:r>
              <a:rPr lang="en-US" sz="2000" dirty="0">
                <a:latin typeface="Comic Sans MS" charset="0"/>
              </a:rPr>
              <a:t>--hydrogen bonds			          </a:t>
            </a:r>
            <a:r>
              <a:rPr lang="en-US" sz="2000" dirty="0" smtClean="0">
                <a:latin typeface="Comic Sans MS" charset="0"/>
              </a:rPr>
              <a:t>                    to </a:t>
            </a:r>
            <a:r>
              <a:rPr lang="en-US" sz="2000" dirty="0">
                <a:latin typeface="Comic Sans MS" charset="0"/>
              </a:rPr>
              <a:t>its properties	</a:t>
            </a:r>
          </a:p>
          <a:p>
            <a:pPr marL="457200" indent="-457200">
              <a:lnSpc>
                <a:spcPct val="70000"/>
              </a:lnSpc>
              <a:spcBef>
                <a:spcPct val="50000"/>
              </a:spcBef>
            </a:pPr>
            <a:r>
              <a:rPr lang="en-US" sz="2000" dirty="0">
                <a:latin typeface="Comic Sans MS" charset="0"/>
              </a:rPr>
              <a:t>--</a:t>
            </a:r>
            <a:r>
              <a:rPr lang="en-US" sz="2000" dirty="0" err="1">
                <a:latin typeface="Comic Sans MS" charset="0"/>
              </a:rPr>
              <a:t>hypothetico</a:t>
            </a:r>
            <a:r>
              <a:rPr lang="en-US" sz="2000" dirty="0">
                <a:latin typeface="Comic Sans MS" charset="0"/>
              </a:rPr>
              <a:t>-deductive experiment</a:t>
            </a:r>
            <a:endParaRPr lang="en-US" sz="1800" dirty="0">
              <a:latin typeface="Comic Sans MS" charset="0"/>
            </a:endParaRPr>
          </a:p>
          <a:p>
            <a:pPr marL="457200" indent="-457200">
              <a:lnSpc>
                <a:spcPct val="70000"/>
              </a:lnSpc>
              <a:spcBef>
                <a:spcPct val="50000"/>
              </a:spcBef>
            </a:pPr>
            <a:r>
              <a:rPr lang="en-US" sz="2000" dirty="0">
                <a:latin typeface="Comic Sans MS" charset="0"/>
              </a:rPr>
              <a:t>--properties of water (4 properties)          --decorating molecules with H</a:t>
            </a:r>
            <a:r>
              <a:rPr lang="en-US" sz="2000" baseline="-25000" dirty="0">
                <a:latin typeface="Comic Sans MS" charset="0"/>
              </a:rPr>
              <a:t>2</a:t>
            </a:r>
            <a:r>
              <a:rPr lang="en-US" sz="2000" dirty="0">
                <a:latin typeface="Comic Sans MS" charset="0"/>
              </a:rPr>
              <a:t>0</a:t>
            </a:r>
          </a:p>
          <a:p>
            <a:pPr marL="457200" indent="-457200">
              <a:lnSpc>
                <a:spcPct val="70000"/>
              </a:lnSpc>
              <a:spcBef>
                <a:spcPct val="50000"/>
              </a:spcBef>
            </a:pPr>
            <a:r>
              <a:rPr lang="en-US" sz="2000" dirty="0">
                <a:latin typeface="Comic Sans MS" charset="0"/>
              </a:rPr>
              <a:t>                                                                              (adhesion)</a:t>
            </a:r>
          </a:p>
          <a:p>
            <a:pPr marL="457200" indent="-457200">
              <a:lnSpc>
                <a:spcPct val="70000"/>
              </a:lnSpc>
              <a:spcBef>
                <a:spcPct val="50000"/>
              </a:spcBef>
            </a:pPr>
            <a:r>
              <a:rPr lang="en-US" sz="2000" b="1" dirty="0">
                <a:latin typeface="Comic Sans MS" charset="0"/>
              </a:rPr>
              <a:t>    	                                          </a:t>
            </a:r>
            <a:r>
              <a:rPr lang="en-US" sz="2000" dirty="0">
                <a:latin typeface="Comic Sans MS" charset="0"/>
              </a:rPr>
              <a:t>--framing questions in a</a:t>
            </a:r>
          </a:p>
          <a:p>
            <a:pPr marL="457200" indent="-457200">
              <a:lnSpc>
                <a:spcPct val="70000"/>
              </a:lnSpc>
              <a:spcBef>
                <a:spcPct val="50000"/>
              </a:spcBef>
            </a:pPr>
            <a:r>
              <a:rPr lang="en-US" sz="2000" dirty="0">
                <a:latin typeface="Comic Sans MS" charset="0"/>
              </a:rPr>
              <a:t>                                                                     </a:t>
            </a:r>
            <a:r>
              <a:rPr lang="en-US" sz="2000" dirty="0" err="1">
                <a:latin typeface="Comic Sans MS" charset="0"/>
              </a:rPr>
              <a:t>hypothetico</a:t>
            </a:r>
            <a:r>
              <a:rPr lang="en-US" sz="2000" dirty="0">
                <a:latin typeface="Comic Sans MS" charset="0"/>
              </a:rPr>
              <a:t>-deductive fashion</a:t>
            </a:r>
            <a:r>
              <a:rPr lang="en-US" sz="2000" b="1" dirty="0">
                <a:latin typeface="Comic Sans MS" charset="0"/>
              </a:rPr>
              <a:t> </a:t>
            </a:r>
          </a:p>
        </p:txBody>
      </p:sp>
      <p:sp>
        <p:nvSpPr>
          <p:cNvPr id="14340" name="Line 7"/>
          <p:cNvSpPr>
            <a:spLocks noChangeShapeType="1"/>
          </p:cNvSpPr>
          <p:nvPr/>
        </p:nvSpPr>
        <p:spPr bwMode="auto">
          <a:xfrm>
            <a:off x="304800" y="1371600"/>
            <a:ext cx="822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1" name="Text Box 11"/>
          <p:cNvSpPr txBox="1">
            <a:spLocks noChangeArrowheads="1"/>
          </p:cNvSpPr>
          <p:nvPr/>
        </p:nvSpPr>
        <p:spPr bwMode="auto">
          <a:xfrm>
            <a:off x="609600" y="5638800"/>
            <a:ext cx="3581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>
                <a:latin typeface="Comic Sans MS" charset="0"/>
              </a:rPr>
              <a:t>cohesion, adhesion,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>
                <a:latin typeface="Comic Sans MS" charset="0"/>
              </a:rPr>
              <a:t>specific heat, state changes</a:t>
            </a:r>
          </a:p>
        </p:txBody>
      </p:sp>
      <p:pic>
        <p:nvPicPr>
          <p:cNvPr id="14342" name="Picture 5" descr="wat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1600200"/>
            <a:ext cx="1924050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>
                <a:solidFill>
                  <a:srgbClr val="1F497D"/>
                </a:solidFill>
              </a:rPr>
              <a:t>UCR’s Summer Institute learning outcomes: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1F497D"/>
                </a:solidFill>
              </a:rPr>
              <a:t>Develop awareness of </a:t>
            </a:r>
            <a:r>
              <a:rPr lang="en-US" i="1">
                <a:solidFill>
                  <a:srgbClr val="1F497D"/>
                </a:solidFill>
              </a:rPr>
              <a:t>Scientific Teaching </a:t>
            </a:r>
            <a:r>
              <a:rPr lang="en-US">
                <a:solidFill>
                  <a:srgbClr val="1F497D"/>
                </a:solidFill>
              </a:rPr>
              <a:t>as pedagogy</a:t>
            </a:r>
          </a:p>
          <a:p>
            <a:pPr eaLnBrk="1" hangingPunct="1"/>
            <a:r>
              <a:rPr lang="en-US">
                <a:solidFill>
                  <a:srgbClr val="1F497D"/>
                </a:solidFill>
              </a:rPr>
              <a:t>Enrich teaching skills</a:t>
            </a:r>
          </a:p>
          <a:p>
            <a:pPr eaLnBrk="1" hangingPunct="1"/>
            <a:r>
              <a:rPr lang="en-US">
                <a:solidFill>
                  <a:srgbClr val="1F497D"/>
                </a:solidFill>
              </a:rPr>
              <a:t>Experience new teaching methods</a:t>
            </a:r>
          </a:p>
          <a:p>
            <a:pPr eaLnBrk="1" hangingPunct="1"/>
            <a:r>
              <a:rPr lang="en-US">
                <a:solidFill>
                  <a:srgbClr val="1F497D"/>
                </a:solidFill>
              </a:rPr>
              <a:t>Cultivate a culture of community sharing and peer review</a:t>
            </a:r>
          </a:p>
          <a:p>
            <a:pPr eaLnBrk="1" hangingPunct="1"/>
            <a:r>
              <a:rPr lang="en-US">
                <a:solidFill>
                  <a:srgbClr val="1F497D"/>
                </a:solidFill>
              </a:rPr>
              <a:t>Build upon collective knowledge of participants</a:t>
            </a:r>
          </a:p>
          <a:p>
            <a:pPr eaLnBrk="1" hangingPunct="1"/>
            <a:r>
              <a:rPr lang="en-US">
                <a:solidFill>
                  <a:srgbClr val="1F497D"/>
                </a:solidFill>
              </a:rPr>
              <a:t>Renew an awareness of interdisciplinarity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625600" y="0"/>
          <a:ext cx="6122988" cy="6229350"/>
        </p:xfrm>
        <a:graphic>
          <a:graphicData uri="http://schemas.openxmlformats.org/presentationml/2006/ole">
            <p:oleObj spid="_x0000_s41986" name="Document" r:id="rId3" imgW="6527800" imgH="6642100" progId="Word.Document.12">
              <p:link updateAutomatic="1"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Themes of Scientific Teaching</a:t>
            </a:r>
            <a:endParaRPr lang="en-US" sz="3000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A6A6A6"/>
                </a:solidFill>
              </a:rPr>
              <a:t>Active Learning</a:t>
            </a:r>
            <a:r>
              <a:rPr lang="en-US" sz="2400" dirty="0" smtClean="0">
                <a:solidFill>
                  <a:srgbClr val="A6A6A6"/>
                </a:solidFill>
              </a:rPr>
              <a:t>- students are engaged in constructing their own learning</a:t>
            </a:r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Backward design-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establishing learning outcomes and course activities and activities accordingly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r>
              <a:rPr lang="en-US" sz="2400" b="1" dirty="0" smtClean="0"/>
              <a:t>Assessment</a:t>
            </a:r>
            <a:r>
              <a:rPr lang="en-US" sz="2400" dirty="0" smtClean="0"/>
              <a:t>- students and instructors are able to gauge learning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dirty="0" smtClean="0"/>
              <a:t>Diversity</a:t>
            </a:r>
            <a:r>
              <a:rPr lang="en-US" sz="2400" dirty="0" smtClean="0"/>
              <a:t>- contribution from a diverse group of students enhances learning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Assessment</a:t>
            </a:r>
            <a:endParaRPr lang="en-US" sz="3600" b="1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/>
              <a:t>How do you know when you know something?</a:t>
            </a:r>
          </a:p>
          <a:p>
            <a:endParaRPr lang="en-US" dirty="0"/>
          </a:p>
          <a:p>
            <a:r>
              <a:rPr lang="en-US" dirty="0"/>
              <a:t>How do you know when your students know something?</a:t>
            </a:r>
          </a:p>
          <a:p>
            <a:endParaRPr lang="en-US" dirty="0"/>
          </a:p>
          <a:p>
            <a:r>
              <a:rPr lang="en-US" dirty="0"/>
              <a:t>How do your students know when they know something?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0777"/>
            <a:ext cx="4352220" cy="384628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>
                <a:solidFill>
                  <a:srgbClr val="006600"/>
                </a:solidFill>
              </a:rPr>
              <a:t>Formative assessments</a:t>
            </a:r>
            <a:r>
              <a:rPr lang="en-US" sz="2400" b="1" dirty="0"/>
              <a:t> </a:t>
            </a:r>
            <a:endParaRPr lang="en-US" sz="2400" b="1" dirty="0" smtClean="0"/>
          </a:p>
          <a:p>
            <a:pPr lvl="1"/>
            <a:endParaRPr lang="en-US" sz="2000" b="1" dirty="0" smtClean="0"/>
          </a:p>
          <a:p>
            <a:pPr lvl="1"/>
            <a:endParaRPr lang="en-US" sz="2000" b="1" dirty="0" smtClean="0"/>
          </a:p>
          <a:p>
            <a:pPr lvl="1"/>
            <a:endParaRPr lang="en-US" sz="2000" b="1" dirty="0" smtClean="0"/>
          </a:p>
          <a:p>
            <a:pPr lvl="1">
              <a:buNone/>
            </a:pPr>
            <a:endParaRPr lang="en-US" sz="2000" b="1" dirty="0" smtClean="0"/>
          </a:p>
          <a:p>
            <a:pPr lvl="1"/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-292309" y="741973"/>
            <a:ext cx="487312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/>
              <a:buChar char="•"/>
            </a:pPr>
            <a:r>
              <a:rPr lang="en-US" sz="2000" dirty="0" smtClean="0"/>
              <a:t>  Classroom assessments, homework,</a:t>
            </a:r>
            <a:r>
              <a:rPr lang="en-US" sz="2000" dirty="0" smtClean="0"/>
              <a:t>      online assignments</a:t>
            </a:r>
          </a:p>
          <a:p>
            <a:pPr lvl="1"/>
            <a:endParaRPr lang="en-US" sz="2000" dirty="0" smtClean="0"/>
          </a:p>
          <a:p>
            <a:pPr lvl="1">
              <a:buFont typeface="Arial"/>
              <a:buChar char="•"/>
            </a:pPr>
            <a:r>
              <a:rPr lang="en-US" sz="2000" dirty="0" smtClean="0"/>
              <a:t>  Occur</a:t>
            </a:r>
            <a:r>
              <a:rPr lang="en-US" sz="2000" dirty="0" smtClean="0"/>
              <a:t> </a:t>
            </a:r>
            <a:r>
              <a:rPr lang="en-US" sz="2000" dirty="0" smtClean="0"/>
              <a:t>frequently </a:t>
            </a:r>
            <a:r>
              <a:rPr lang="en-US" sz="2000" dirty="0" smtClean="0"/>
              <a:t>during </a:t>
            </a:r>
            <a:r>
              <a:rPr lang="en-US" sz="2000" dirty="0" smtClean="0"/>
              <a:t>the teaching </a:t>
            </a:r>
            <a:r>
              <a:rPr lang="en-US" sz="2000" dirty="0" smtClean="0"/>
              <a:t>event</a:t>
            </a:r>
          </a:p>
          <a:p>
            <a:pPr lvl="1"/>
            <a:endParaRPr lang="en-US" sz="2000" dirty="0" smtClean="0"/>
          </a:p>
          <a:p>
            <a:pPr lvl="1">
              <a:buFont typeface="Arial"/>
              <a:buChar char="•"/>
            </a:pPr>
            <a:r>
              <a:rPr lang="en-US" sz="2000" dirty="0" smtClean="0"/>
              <a:t>  Provide regular feedback to both the instructor and the students </a:t>
            </a:r>
            <a:r>
              <a:rPr lang="en-US" sz="2000" u="sng" dirty="0" smtClean="0"/>
              <a:t>during</a:t>
            </a:r>
            <a:r>
              <a:rPr lang="en-US" sz="2000" dirty="0" smtClean="0"/>
              <a:t> the learning process</a:t>
            </a:r>
          </a:p>
          <a:p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500975" y="741973"/>
            <a:ext cx="47795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/>
              <a:buChar char="•"/>
            </a:pPr>
            <a:r>
              <a:rPr lang="en-US" sz="2000" dirty="0" smtClean="0"/>
              <a:t>  Exams, papers, </a:t>
            </a:r>
            <a:r>
              <a:rPr lang="en-US" sz="2000" dirty="0" smtClean="0"/>
              <a:t>presentations</a:t>
            </a:r>
          </a:p>
          <a:p>
            <a:pPr lvl="1"/>
            <a:endParaRPr lang="en-US" sz="2000" dirty="0" smtClean="0"/>
          </a:p>
          <a:p>
            <a:pPr lvl="1">
              <a:buFont typeface="Arial"/>
              <a:buChar char="•"/>
            </a:pPr>
            <a:r>
              <a:rPr lang="en-US" sz="2000" dirty="0" smtClean="0"/>
              <a:t>  Typically occur at the end of </a:t>
            </a:r>
            <a:r>
              <a:rPr lang="en-US" sz="2000" dirty="0" smtClean="0"/>
              <a:t>teaching</a:t>
            </a:r>
          </a:p>
          <a:p>
            <a:pPr lvl="1"/>
            <a:endParaRPr lang="en-US" sz="2000" dirty="0" smtClean="0"/>
          </a:p>
          <a:p>
            <a:pPr lvl="1">
              <a:buFont typeface="Arial"/>
              <a:buChar char="•"/>
            </a:pPr>
            <a:r>
              <a:rPr lang="en-US" sz="2000" dirty="0" smtClean="0"/>
              <a:t>  Usually major part of class grade</a:t>
            </a:r>
          </a:p>
          <a:p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5106854" y="280308"/>
            <a:ext cx="35385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Summative assessments</a:t>
            </a:r>
            <a:r>
              <a:rPr lang="en-US" sz="2400" b="1" dirty="0" smtClean="0"/>
              <a:t> 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193314" y="3170511"/>
            <a:ext cx="536284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5230" y="1417638"/>
            <a:ext cx="8229600" cy="1143000"/>
          </a:xfrm>
        </p:spPr>
        <p:txBody>
          <a:bodyPr/>
          <a:lstStyle/>
          <a:p>
            <a:pPr algn="l"/>
            <a:r>
              <a:rPr lang="en-US" sz="3600" b="1" dirty="0" err="1" smtClean="0"/>
              <a:t>EnGaugements</a:t>
            </a:r>
            <a:r>
              <a:rPr lang="en-US" sz="3600" b="1" dirty="0" smtClean="0"/>
              <a:t>:</a:t>
            </a:r>
            <a:endParaRPr lang="en-US" sz="3600" b="1" dirty="0"/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3203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“When </a:t>
            </a:r>
            <a:r>
              <a:rPr lang="en-US" b="1" dirty="0"/>
              <a:t>you ask a student to </a:t>
            </a:r>
            <a:r>
              <a:rPr lang="en-US" b="1" u="sng" dirty="0"/>
              <a:t>do</a:t>
            </a:r>
            <a:r>
              <a:rPr lang="en-US" b="1" dirty="0"/>
              <a:t> something, they are simultaneously </a:t>
            </a:r>
            <a:r>
              <a:rPr lang="en-US" b="1" i="1" dirty="0"/>
              <a:t>engaged</a:t>
            </a:r>
            <a:r>
              <a:rPr lang="en-US" b="1" dirty="0"/>
              <a:t> in learning and can </a:t>
            </a:r>
            <a:r>
              <a:rPr lang="en-US" b="1" i="1" dirty="0"/>
              <a:t>gauge </a:t>
            </a:r>
            <a:r>
              <a:rPr lang="en-US" b="1" dirty="0"/>
              <a:t>their progress by whether or how well they can perform</a:t>
            </a:r>
            <a:r>
              <a:rPr lang="en-US" b="1" dirty="0" smtClean="0"/>
              <a:t>.”</a:t>
            </a:r>
          </a:p>
          <a:p>
            <a:pPr>
              <a:buNone/>
            </a:pPr>
            <a:endParaRPr lang="en-US" b="1" dirty="0" smtClean="0"/>
          </a:p>
          <a:p>
            <a:pPr lvl="1"/>
            <a:r>
              <a:rPr lang="en-US" b="1" i="1" dirty="0" err="1"/>
              <a:t>Handelsman</a:t>
            </a:r>
            <a:r>
              <a:rPr lang="en-US" b="1" i="1" dirty="0"/>
              <a:t> et al., 2006 Scientific Teaching.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455934"/>
            <a:ext cx="818685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Using Active Learning Activities for Assessment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1007</Words>
  <Application>Microsoft Macintosh PowerPoint</Application>
  <PresentationFormat>On-screen Show (4:3)</PresentationFormat>
  <Paragraphs>168</Paragraphs>
  <Slides>23</Slides>
  <Notes>4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!OLE_LINK1</vt:lpstr>
      <vt:lpstr>Please remove the purple “Prior Knowledge Survey” from section 4</vt:lpstr>
      <vt:lpstr>Slide 2</vt:lpstr>
      <vt:lpstr>Slide 3</vt:lpstr>
      <vt:lpstr>UCR’s Summer Institute learning outcomes:</vt:lpstr>
      <vt:lpstr>Slide 5</vt:lpstr>
      <vt:lpstr>Themes of Scientific Teaching</vt:lpstr>
      <vt:lpstr>Assessment</vt:lpstr>
      <vt:lpstr>Slide 8</vt:lpstr>
      <vt:lpstr>EnGaugements:</vt:lpstr>
      <vt:lpstr>Bloom’s Taxonomy</vt:lpstr>
      <vt:lpstr>Slide 11</vt:lpstr>
      <vt:lpstr>Slide 12</vt:lpstr>
      <vt:lpstr>Slide 13</vt:lpstr>
      <vt:lpstr>Slide 14</vt:lpstr>
      <vt:lpstr>Now take your own exams and rate several questions as to a Bloom’s level </vt:lpstr>
      <vt:lpstr>Now convert a lower level Bloom’s to a higher level Bloom’s question</vt:lpstr>
      <vt:lpstr>Slide 17</vt:lpstr>
      <vt:lpstr>Diversity activity:  creating an inclusive classroom</vt:lpstr>
      <vt:lpstr>Diversity learning outcomes:   you be the teacher!</vt:lpstr>
      <vt:lpstr>Based on the “Scientific Teaching” article, what changes might you suggest for your own institution?</vt:lpstr>
      <vt:lpstr>Slide 21</vt:lpstr>
      <vt:lpstr>What needs clarification from yesterday?  What issues would you like to share regarding your early steps in developing your tidbit?     </vt:lpstr>
      <vt:lpstr>Framework for developing  a Teachable Tidbit:</vt:lpstr>
    </vt:vector>
  </TitlesOfParts>
  <Company>UC-Riverside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Diversity activity:  creating an inclusive classroom</dc:title>
  <dc:creator>Bradley Hyman</dc:creator>
  <cp:lastModifiedBy>Bradley Hyman</cp:lastModifiedBy>
  <cp:revision>11</cp:revision>
  <cp:lastPrinted>2010-08-18T14:52:42Z</cp:lastPrinted>
  <dcterms:created xsi:type="dcterms:W3CDTF">2010-08-18T14:39:21Z</dcterms:created>
  <dcterms:modified xsi:type="dcterms:W3CDTF">2010-08-18T14:56:58Z</dcterms:modified>
</cp:coreProperties>
</file>