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82" r:id="rId3"/>
    <p:sldId id="257" r:id="rId4"/>
    <p:sldId id="258" r:id="rId5"/>
    <p:sldId id="259" r:id="rId6"/>
    <p:sldId id="271" r:id="rId7"/>
    <p:sldId id="283" r:id="rId8"/>
    <p:sldId id="270" r:id="rId9"/>
    <p:sldId id="260" r:id="rId10"/>
    <p:sldId id="273" r:id="rId11"/>
    <p:sldId id="281" r:id="rId12"/>
    <p:sldId id="274" r:id="rId13"/>
    <p:sldId id="275" r:id="rId14"/>
    <p:sldId id="276" r:id="rId15"/>
    <p:sldId id="262" r:id="rId16"/>
    <p:sldId id="263" r:id="rId17"/>
    <p:sldId id="277" r:id="rId18"/>
    <p:sldId id="278" r:id="rId19"/>
    <p:sldId id="280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87" r:id="rId31"/>
    <p:sldId id="26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71" d="100"/>
          <a:sy n="171" d="100"/>
        </p:scale>
        <p:origin x="-13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13940-6763-834F-80DA-720821C07677}" type="datetimeFigureOut">
              <a:rPr lang="en-US" smtClean="0"/>
              <a:pPr/>
              <a:t>8/16/10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A25C-4D87-EF44-85CC-86FC9590B5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Useful exercise</a:t>
            </a:r>
            <a:r>
              <a:rPr lang="en-US" baseline="0" dirty="0" smtClean="0"/>
              <a:t> to Bloom’s exam 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9A25C-4D87-EF44-85CC-86FC9590B5D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9E218-6D5C-D84C-A938-28BA5D86F7E7}" type="datetimeFigureOut">
              <a:rPr lang="en-US" smtClean="0"/>
              <a:pPr/>
              <a:t>8/16/10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CF75-843D-0B46-94A0-DC92ACDA6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9E218-6D5C-D84C-A938-28BA5D86F7E7}" type="datetimeFigureOut">
              <a:rPr lang="en-US" smtClean="0"/>
              <a:pPr/>
              <a:t>8/16/10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CF75-843D-0B46-94A0-DC92ACDA6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9E218-6D5C-D84C-A938-28BA5D86F7E7}" type="datetimeFigureOut">
              <a:rPr lang="en-US" smtClean="0"/>
              <a:pPr/>
              <a:t>8/16/10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CF75-843D-0B46-94A0-DC92ACDA6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9E218-6D5C-D84C-A938-28BA5D86F7E7}" type="datetimeFigureOut">
              <a:rPr lang="en-US" smtClean="0"/>
              <a:pPr/>
              <a:t>8/16/10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CF75-843D-0B46-94A0-DC92ACDA6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9E218-6D5C-D84C-A938-28BA5D86F7E7}" type="datetimeFigureOut">
              <a:rPr lang="en-US" smtClean="0"/>
              <a:pPr/>
              <a:t>8/16/10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CF75-843D-0B46-94A0-DC92ACDA6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9E218-6D5C-D84C-A938-28BA5D86F7E7}" type="datetimeFigureOut">
              <a:rPr lang="en-US" smtClean="0"/>
              <a:pPr/>
              <a:t>8/16/10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CF75-843D-0B46-94A0-DC92ACDA6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9E218-6D5C-D84C-A938-28BA5D86F7E7}" type="datetimeFigureOut">
              <a:rPr lang="en-US" smtClean="0"/>
              <a:pPr/>
              <a:t>8/16/10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CF75-843D-0B46-94A0-DC92ACDA6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9E218-6D5C-D84C-A938-28BA5D86F7E7}" type="datetimeFigureOut">
              <a:rPr lang="en-US" smtClean="0"/>
              <a:pPr/>
              <a:t>8/16/10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CF75-843D-0B46-94A0-DC92ACDA6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9E218-6D5C-D84C-A938-28BA5D86F7E7}" type="datetimeFigureOut">
              <a:rPr lang="en-US" smtClean="0"/>
              <a:pPr/>
              <a:t>8/16/10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CF75-843D-0B46-94A0-DC92ACDA6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9E218-6D5C-D84C-A938-28BA5D86F7E7}" type="datetimeFigureOut">
              <a:rPr lang="en-US" smtClean="0"/>
              <a:pPr/>
              <a:t>8/16/10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CF75-843D-0B46-94A0-DC92ACDA6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9E218-6D5C-D84C-A938-28BA5D86F7E7}" type="datetimeFigureOut">
              <a:rPr lang="en-US" smtClean="0"/>
              <a:pPr/>
              <a:t>8/16/10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CF75-843D-0B46-94A0-DC92ACDA6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9E218-6D5C-D84C-A938-28BA5D86F7E7}" type="datetimeFigureOut">
              <a:rPr lang="en-US" smtClean="0"/>
              <a:pPr/>
              <a:t>8/16/10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BCF75-843D-0B46-94A0-DC92ACDA6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41959"/>
            <a:ext cx="7772400" cy="1470025"/>
          </a:xfrm>
        </p:spPr>
        <p:txBody>
          <a:bodyPr/>
          <a:lstStyle/>
          <a:p>
            <a:r>
              <a:rPr lang="en-US" dirty="0" smtClean="0"/>
              <a:t>SMI 2010</a:t>
            </a:r>
            <a:br>
              <a:rPr lang="en-US" dirty="0" smtClean="0"/>
            </a:br>
            <a:r>
              <a:rPr lang="en-US" dirty="0" smtClean="0"/>
              <a:t>Summer Institute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62500"/>
            <a:ext cx="6400800" cy="1752600"/>
          </a:xfrm>
        </p:spPr>
        <p:txBody>
          <a:bodyPr/>
          <a:lstStyle/>
          <a:p>
            <a:r>
              <a:rPr lang="en-US" dirty="0" smtClean="0"/>
              <a:t>Bradley Hyman</a:t>
            </a:r>
          </a:p>
          <a:p>
            <a:r>
              <a:rPr lang="en-US" dirty="0" smtClean="0"/>
              <a:t>Amy Prunuske</a:t>
            </a:r>
            <a:endParaRPr lang="en-US" dirty="0"/>
          </a:p>
        </p:txBody>
      </p:sp>
      <p:pic>
        <p:nvPicPr>
          <p:cNvPr id="4" name="Picture 4" descr="Letterhead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831" y="3321528"/>
            <a:ext cx="1314409" cy="131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575182" y="966234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Bloom’s Taxonomy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747" y="1762891"/>
            <a:ext cx="3546829" cy="4272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23151" y="4946660"/>
            <a:ext cx="179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Define, label, list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23151" y="4382564"/>
            <a:ext cx="2547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Classify, explain, describe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36913" y="5902163"/>
            <a:ext cx="3527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http://blogs.wsd1.org/etr/files/blooms_taxonomy.jpg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123151" y="3842064"/>
            <a:ext cx="2066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Apply, illustrate, use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23151" y="3290844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Calculate, compare, contrast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23151" y="2785984"/>
            <a:ext cx="270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Formulate, develop, create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23151" y="2273544"/>
            <a:ext cx="244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Predict, assess, evaluate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32486" y="1904212"/>
            <a:ext cx="321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Associated </a:t>
            </a:r>
            <a:r>
              <a:rPr lang="en-US" b="1" dirty="0" smtClean="0"/>
              <a:t>Verbs (active words)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62210" y="135237"/>
            <a:ext cx="6813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Backward </a:t>
            </a:r>
            <a:r>
              <a:rPr lang="en-US" sz="2400" b="1" dirty="0" smtClean="0"/>
              <a:t>d</a:t>
            </a:r>
            <a:r>
              <a:rPr lang="en-US" sz="2400" b="1" dirty="0" smtClean="0"/>
              <a:t>esign </a:t>
            </a:r>
            <a:r>
              <a:rPr lang="en-US" sz="2400" dirty="0" smtClean="0"/>
              <a:t>your learning </a:t>
            </a:r>
            <a:r>
              <a:rPr lang="en-US" sz="2400" dirty="0" smtClean="0"/>
              <a:t>goals and outcomes</a:t>
            </a:r>
          </a:p>
          <a:p>
            <a:r>
              <a:rPr lang="en-US" sz="2400" dirty="0" smtClean="0"/>
              <a:t>   to help students achieve higher order thinking skills</a:t>
            </a:r>
            <a:endParaRPr lang="en-US" sz="24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59021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Scientific Teaching Table 5.6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639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Backward Design Activity</a:t>
            </a:r>
            <a:r>
              <a:rPr lang="en-US" sz="3200" b="1" dirty="0" smtClean="0"/>
              <a:t>:</a:t>
            </a:r>
            <a:r>
              <a:rPr lang="en-US" sz="3200" b="1" dirty="0" smtClean="0"/>
              <a:t>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Take </a:t>
            </a:r>
            <a:r>
              <a:rPr lang="en-US" sz="3200" dirty="0" smtClean="0"/>
              <a:t>learning objective</a:t>
            </a:r>
            <a:r>
              <a:rPr lang="en-US" sz="3200" dirty="0" smtClean="0"/>
              <a:t> from your own classroom and </a:t>
            </a:r>
            <a:r>
              <a:rPr lang="en-US" sz="3200" dirty="0" smtClean="0"/>
              <a:t>make list of learning outcomes designed toward achieving higher level Bloom’s</a:t>
            </a:r>
            <a:endParaRPr lang="en-US" sz="3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2940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Anything that students do in a classroom other than merely passively listening to an instructor's lecture.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Students are engaged in their own learning.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0765" y="418316"/>
            <a:ext cx="59432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What is Active Learning?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55498"/>
            <a:ext cx="8229600" cy="1139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Passive vs. Active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Learning Strategies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146" y="2922970"/>
            <a:ext cx="22986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  Listen to lectures.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 Record facts for</a:t>
            </a:r>
          </a:p>
          <a:p>
            <a:r>
              <a:rPr lang="en-US" sz="2000" dirty="0" smtClean="0"/>
              <a:t> later memorization.</a:t>
            </a:r>
            <a:r>
              <a:rPr lang="en-US" sz="2000" dirty="0" smtClean="0">
                <a:solidFill>
                  <a:srgbClr val="A40609"/>
                </a:solidFill>
              </a:rPr>
              <a:t> </a:t>
            </a: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959618" y="2922970"/>
            <a:ext cx="2727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  Reflect, think about, apply, and verbalize concepts in the course.</a:t>
            </a:r>
            <a:endParaRPr lang="en-US" sz="2000" dirty="0"/>
          </a:p>
        </p:txBody>
      </p:sp>
      <p:sp>
        <p:nvSpPr>
          <p:cNvPr id="7" name="Right Arrow 6"/>
          <p:cNvSpPr/>
          <p:nvPr/>
        </p:nvSpPr>
        <p:spPr>
          <a:xfrm>
            <a:off x="457201" y="1843942"/>
            <a:ext cx="7877664" cy="1079028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42000">
                <a:srgbClr val="FF0000"/>
              </a:gs>
              <a:gs pos="66000">
                <a:srgbClr val="008000"/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23608" y="1320722"/>
            <a:ext cx="1268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Passive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186985" y="1320722"/>
            <a:ext cx="1110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Active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08149" y="3938633"/>
            <a:ext cx="2226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Constructivist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5677" y="3938633"/>
            <a:ext cx="2550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 </a:t>
            </a:r>
            <a:r>
              <a:rPr lang="en-US" sz="2800" b="1" dirty="0" err="1" smtClean="0"/>
              <a:t>Transmissionist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85677" y="496873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-110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Generate a list of what you know about types of active learning strategies.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-110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Group brainstorming.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27075" y="376238"/>
            <a:ext cx="764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dirty="0" smtClean="0"/>
              <a:t>Active Learning Strategies</a:t>
            </a:r>
            <a:endParaRPr lang="en-US" sz="3600" b="1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37166" y="2055225"/>
            <a:ext cx="71659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 smtClean="0"/>
              <a:t>Think-pair share</a:t>
            </a:r>
          </a:p>
          <a:p>
            <a:r>
              <a:rPr lang="en-US" sz="2000" dirty="0" smtClean="0"/>
              <a:t>“Clicker” questions</a:t>
            </a:r>
          </a:p>
          <a:p>
            <a:r>
              <a:rPr lang="en-US" sz="2000" dirty="0" smtClean="0"/>
              <a:t>Brainstorming</a:t>
            </a:r>
          </a:p>
          <a:p>
            <a:r>
              <a:rPr lang="en-US" sz="2000" b="0" dirty="0" smtClean="0"/>
              <a:t>Reflection-</a:t>
            </a:r>
            <a:r>
              <a:rPr lang="en-US" sz="2000" dirty="0" smtClean="0"/>
              <a:t>One-minute questions</a:t>
            </a:r>
            <a:endParaRPr lang="en-US" sz="2000" b="0" dirty="0" smtClean="0"/>
          </a:p>
          <a:p>
            <a:r>
              <a:rPr lang="en-US" sz="2000" b="0" dirty="0" smtClean="0"/>
              <a:t>Statement Correction</a:t>
            </a:r>
          </a:p>
          <a:p>
            <a:r>
              <a:rPr lang="en-US" sz="2000" dirty="0" smtClean="0"/>
              <a:t>Concept maps </a:t>
            </a:r>
          </a:p>
          <a:p>
            <a:r>
              <a:rPr lang="en-US" sz="2000" dirty="0" smtClean="0"/>
              <a:t>Case and problem based learning</a:t>
            </a:r>
          </a:p>
          <a:p>
            <a:r>
              <a:rPr lang="en-US" sz="2000" dirty="0" smtClean="0"/>
              <a:t>Strip Sequence</a:t>
            </a:r>
          </a:p>
          <a:p>
            <a:r>
              <a:rPr lang="en-US" sz="2000" dirty="0" smtClean="0"/>
              <a:t>Jigsaw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27075" y="1593560"/>
            <a:ext cx="3951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Group or individual activities:</a:t>
            </a:r>
            <a:endParaRPr lang="en-US" sz="2400" b="1" dirty="0"/>
          </a:p>
        </p:txBody>
      </p:sp>
      <p:pic>
        <p:nvPicPr>
          <p:cNvPr id="7" name="Picture 2" descr="F:\My Documents\My Pictures\Amyphone\1205091415a.jpg"/>
          <p:cNvPicPr>
            <a:picLocks noChangeAspect="1" noChangeArrowheads="1"/>
          </p:cNvPicPr>
          <p:nvPr/>
        </p:nvPicPr>
        <p:blipFill>
          <a:blip r:embed="rId2"/>
          <a:srcRect l="18770" t="12787" r="15738" b="21749"/>
          <a:stretch>
            <a:fillRect/>
          </a:stretch>
        </p:blipFill>
        <p:spPr bwMode="auto">
          <a:xfrm>
            <a:off x="4967689" y="2055225"/>
            <a:ext cx="3719111" cy="27881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b="1" dirty="0" smtClean="0"/>
              <a:t>Why active learning?</a:t>
            </a:r>
            <a:endParaRPr lang="en-US" b="1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253532" y="1296649"/>
            <a:ext cx="8686801" cy="453072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Enhance learning with active participation.</a:t>
            </a:r>
          </a:p>
          <a:p>
            <a:pPr>
              <a:buNone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Uncover misconceptions.  </a:t>
            </a: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Create dissonance challenging students to reconstruct their understanding.</a:t>
            </a: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Facilitate assessment of student learning.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Passive to Active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Lecture:  With your 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group provide examples of how topics in your discipline might be delivered using passive versus active learning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(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i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n 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your packet)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2219" y="1417638"/>
            <a:ext cx="4743138" cy="545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title"/>
          </p:nvPr>
        </p:nvSpPr>
        <p:spPr>
          <a:xfrm>
            <a:off x="536448" y="510211"/>
            <a:ext cx="8153400" cy="1031278"/>
          </a:xfrm>
          <a:noFill/>
          <a:ln/>
        </p:spPr>
        <p:txBody>
          <a:bodyPr>
            <a:normAutofit fontScale="90000"/>
          </a:bodyPr>
          <a:lstStyle/>
          <a:p>
            <a:pPr algn="l"/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n-US" b="1" dirty="0" smtClean="0"/>
              <a:t>Active Learning Summary: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n-US" b="1" i="1" dirty="0" smtClean="0"/>
              <a:t>Consciously </a:t>
            </a:r>
            <a:r>
              <a:rPr lang="en-US" b="1" dirty="0" smtClean="0"/>
              <a:t>monitor </a:t>
            </a:r>
            <a:r>
              <a:rPr lang="en-US" b="1" dirty="0"/>
              <a:t>your </a:t>
            </a:r>
            <a:r>
              <a:rPr lang="en-US" b="1" dirty="0" smtClean="0"/>
              <a:t>teaching         (Alignment)</a:t>
            </a:r>
            <a:r>
              <a:rPr lang="en-US" b="0" dirty="0" smtClean="0"/>
              <a:t/>
            </a:r>
            <a:br>
              <a:rPr lang="en-US" b="0" dirty="0" smtClean="0"/>
            </a:br>
            <a:endParaRPr lang="en-US" b="0" dirty="0"/>
          </a:p>
        </p:txBody>
      </p:sp>
      <p:sp>
        <p:nvSpPr>
          <p:cNvPr id="5" name="TextBox 4"/>
          <p:cNvSpPr txBox="1"/>
          <p:nvPr/>
        </p:nvSpPr>
        <p:spPr>
          <a:xfrm>
            <a:off x="225116" y="2265266"/>
            <a:ext cx="9072685" cy="4376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r>
              <a:rPr lang="en-US" sz="2400" dirty="0" smtClean="0"/>
              <a:t>Why did I use this teaching activity? 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r>
              <a:rPr lang="en-US" sz="2400" dirty="0" smtClean="0"/>
              <a:t>Does this activity align with my learning goals?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r>
              <a:rPr lang="en-US" sz="2400" dirty="0" smtClean="0"/>
              <a:t>Did this activity help achieve outcomes I set for my students?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r>
              <a:rPr lang="en-US" sz="2400" dirty="0" smtClean="0"/>
              <a:t>Would I use or modify this activity in the future?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r>
              <a:rPr lang="en-US" sz="2400" dirty="0" smtClean="0"/>
              <a:t>  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971" y="274638"/>
            <a:ext cx="885769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</a:t>
            </a:r>
            <a:r>
              <a:rPr lang="en-US" b="1" dirty="0" smtClean="0"/>
              <a:t> Teachable Unit </a:t>
            </a:r>
            <a:r>
              <a:rPr lang="en-US" dirty="0" smtClean="0"/>
              <a:t>is composed of </a:t>
            </a:r>
            <a:r>
              <a:rPr lang="en-US" b="1" dirty="0" smtClean="0"/>
              <a:t>T</a:t>
            </a:r>
            <a:r>
              <a:rPr lang="en-US" b="1" dirty="0" smtClean="0"/>
              <a:t>eachable </a:t>
            </a:r>
            <a:r>
              <a:rPr lang="en-US" b="1" dirty="0" smtClean="0"/>
              <a:t>Ti</a:t>
            </a:r>
            <a:r>
              <a:rPr lang="en-US" b="1" dirty="0" smtClean="0"/>
              <a:t>dbits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156" y="2305774"/>
            <a:ext cx="22225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694" y="1893910"/>
            <a:ext cx="3174305" cy="431267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Framework for developing 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b="1" dirty="0" smtClean="0"/>
              <a:t>Teachable</a:t>
            </a:r>
            <a:r>
              <a:rPr lang="en-US" b="1" dirty="0" smtClean="0"/>
              <a:t> </a:t>
            </a:r>
            <a:r>
              <a:rPr lang="en-US" b="1" dirty="0" smtClean="0"/>
              <a:t>Tidbit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Identify learning goals/topic</a:t>
            </a:r>
          </a:p>
          <a:p>
            <a:r>
              <a:rPr lang="en-US" dirty="0" smtClean="0"/>
              <a:t>Determine learning outcomes that will indicate if the learning goals are being met</a:t>
            </a:r>
          </a:p>
          <a:p>
            <a:r>
              <a:rPr lang="en-US" dirty="0" smtClean="0"/>
              <a:t>Develop classroom activities to engage students</a:t>
            </a:r>
          </a:p>
          <a:p>
            <a:r>
              <a:rPr lang="en-US" dirty="0" smtClean="0"/>
              <a:t>Check that the activities help the students to achieve the learning goals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81000" y="1371600"/>
            <a:ext cx="77724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7200" y="381000"/>
            <a:ext cx="77724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Comic Sans MS" charset="0"/>
              </a:rPr>
              <a:t>“One minute essay”</a:t>
            </a:r>
          </a:p>
          <a:p>
            <a:pPr>
              <a:spcBef>
                <a:spcPct val="50000"/>
              </a:spcBef>
            </a:pPr>
            <a:endParaRPr lang="en-US" sz="2400" b="1"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US" sz="2000">
                <a:latin typeface="Comic Sans MS" charset="0"/>
              </a:rPr>
              <a:t>When you decided to enroll in the class, what was your definition of “Scientific Teaching” and how did that definition change after doing your reading assignment?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257" y="3473893"/>
            <a:ext cx="4491383" cy="26948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7102" y="3473893"/>
            <a:ext cx="136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Name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81000" y="452438"/>
            <a:ext cx="8229600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2200"/>
              <a:t>To: bbutterfinger@candyco.com</a:t>
            </a:r>
          </a:p>
          <a:p>
            <a:r>
              <a:rPr lang="en-US" sz="2200"/>
              <a:t>From: ppatty@candyco.com</a:t>
            </a:r>
          </a:p>
          <a:p>
            <a:r>
              <a:rPr lang="en-US" sz="2200"/>
              <a:t>CC: R&amp;D@candyco.com</a:t>
            </a:r>
          </a:p>
          <a:p>
            <a:r>
              <a:rPr lang="en-US" sz="2200"/>
              <a:t>Subject: New packaging ideas</a:t>
            </a:r>
          </a:p>
          <a:p>
            <a:endParaRPr lang="en-US" sz="2200"/>
          </a:p>
          <a:p>
            <a:r>
              <a:rPr lang="en-US" sz="2200"/>
              <a:t>Hey Bill,</a:t>
            </a:r>
          </a:p>
          <a:p>
            <a:endParaRPr lang="en-US" sz="2200"/>
          </a:p>
          <a:p>
            <a:r>
              <a:rPr lang="en-US" sz="2200"/>
              <a:t>I was talking with the R and D department and they want us to come up with a new design for our candy packaging.  We have a 3x5 inch piece of plastic to roll into tubes that our automated machines will fill with candy, but we need to figure out which way to roll it; widthwise or lengthwise.  I need you to figure out which way to roll the plastic tube to maximize our company profits.  I know you are the best for the job, don’t let me down.</a:t>
            </a:r>
          </a:p>
          <a:p>
            <a:endParaRPr lang="en-US" sz="2200"/>
          </a:p>
          <a:p>
            <a:r>
              <a:rPr lang="en-US" sz="2200"/>
              <a:t>Peppermint Patty </a:t>
            </a:r>
          </a:p>
          <a:p>
            <a:r>
              <a:rPr lang="en-US" sz="2200"/>
              <a:t>CEO Candy Company Inc.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/>
              <a:t>One Minute Writing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/>
              <a:t>Which way is the best way to roll the 3x5 piece of plastic to maximize the company profits?</a:t>
            </a:r>
          </a:p>
          <a:p>
            <a:pPr>
              <a:buFontTx/>
              <a:buNone/>
            </a:pPr>
            <a:endParaRPr lang="en-U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819400"/>
            <a:ext cx="4438650" cy="3219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229600" cy="53340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4400" b="1"/>
              <a:t>Think Pair Share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Turn to a neighbor and discuss your thoughts on your writing.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4400" b="1"/>
              <a:t>Clicker Question:</a:t>
            </a:r>
          </a:p>
          <a:p>
            <a:pPr>
              <a:lnSpc>
                <a:spcPct val="90000"/>
              </a:lnSpc>
            </a:pPr>
            <a:r>
              <a:rPr lang="en-US"/>
              <a:t>1 = Short and squat</a:t>
            </a:r>
          </a:p>
          <a:p>
            <a:pPr>
              <a:lnSpc>
                <a:spcPct val="90000"/>
              </a:lnSpc>
            </a:pPr>
            <a:r>
              <a:rPr lang="en-US"/>
              <a:t>2 = Tall and skinny</a:t>
            </a:r>
          </a:p>
          <a:p>
            <a:pPr>
              <a:lnSpc>
                <a:spcPct val="90000"/>
              </a:lnSpc>
            </a:pPr>
            <a:r>
              <a:rPr lang="en-US"/>
              <a:t>3 = They are the same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990600"/>
          </a:xfrm>
        </p:spPr>
        <p:txBody>
          <a:bodyPr/>
          <a:lstStyle/>
          <a:p>
            <a:pPr algn="l"/>
            <a:r>
              <a:rPr lang="en-US" sz="5400">
                <a:latin typeface="Brush Script Std" pitchFamily="50" charset="0"/>
              </a:rPr>
              <a:t>Folding Directions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6096000" cy="1752600"/>
          </a:xfrm>
        </p:spPr>
        <p:txBody>
          <a:bodyPr/>
          <a:lstStyle/>
          <a:p>
            <a:r>
              <a:rPr lang="en-US" b="1" u="sng"/>
              <a:t>Tall and Skinny</a:t>
            </a:r>
            <a:r>
              <a:rPr lang="en-US"/>
              <a:t>: fold 3 x 5 card widthwise and tape the edges together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/>
          <a:srcRect t="7500" b="7500"/>
          <a:stretch>
            <a:fillRect/>
          </a:stretch>
        </p:blipFill>
        <p:spPr bwMode="auto">
          <a:xfrm>
            <a:off x="6400800" y="304800"/>
            <a:ext cx="2286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/>
          <a:srcRect b="13158"/>
          <a:stretch>
            <a:fillRect/>
          </a:stretch>
        </p:blipFill>
        <p:spPr bwMode="auto">
          <a:xfrm>
            <a:off x="381000" y="2743200"/>
            <a:ext cx="21717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2895600" y="3200400"/>
            <a:ext cx="56388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3200"/>
              <a:t> </a:t>
            </a:r>
            <a:r>
              <a:rPr lang="en-US" sz="3200" b="1" u="sng"/>
              <a:t>Short and Squat</a:t>
            </a:r>
            <a:r>
              <a:rPr lang="en-US" sz="3200"/>
              <a:t>: fold 3 x 5 card lengthwise and tape the edges together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228600" y="5334000"/>
            <a:ext cx="800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3200"/>
              <a:t> Then fill each shape with candy and see which one holds less product.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  <p:bldP spid="8198" grpId="0"/>
      <p:bldP spid="819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 Minute Writing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4191000" cy="4648200"/>
          </a:xfrm>
        </p:spPr>
        <p:txBody>
          <a:bodyPr/>
          <a:lstStyle/>
          <a:p>
            <a:r>
              <a:rPr lang="en-US"/>
              <a:t>From the perspective of the consumer, which shape would be in your best interest to buy and why?</a:t>
            </a:r>
          </a:p>
        </p:txBody>
      </p:sp>
      <p:pic>
        <p:nvPicPr>
          <p:cNvPr id="11269" name="Picture 5" descr="250px-Kid_eating_cotton_cand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447800"/>
            <a:ext cx="3516313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81000"/>
            <a:ext cx="9144000" cy="4191000"/>
          </a:xfrm>
        </p:spPr>
        <p:txBody>
          <a:bodyPr/>
          <a:lstStyle/>
          <a:p>
            <a:r>
              <a:rPr lang="en-US" sz="3600" b="1"/>
              <a:t>Geometry State Content Standards </a:t>
            </a:r>
          </a:p>
          <a:p>
            <a:pPr algn="l"/>
            <a:r>
              <a:rPr lang="en-US" sz="3600" b="1"/>
              <a:t> 8.0 </a:t>
            </a:r>
            <a:r>
              <a:rPr lang="en-US" sz="3600" i="1"/>
              <a:t>St</a:t>
            </a:r>
            <a:r>
              <a:rPr lang="en-US" i="1"/>
              <a:t>udents know, derive, solve problems      	involving … volume … of common 	geometric figures.</a:t>
            </a:r>
          </a:p>
          <a:p>
            <a:pPr algn="l"/>
            <a:r>
              <a:rPr lang="en-US"/>
              <a:t> </a:t>
            </a:r>
            <a:r>
              <a:rPr lang="en-US" sz="3600" b="1"/>
              <a:t>9.0 </a:t>
            </a:r>
            <a:r>
              <a:rPr lang="en-US" i="1"/>
              <a:t>Students compute the volumes … and     	commit to memory the formulas for … 	cylinders.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458200" cy="3124200"/>
          </a:xfrm>
        </p:spPr>
        <p:txBody>
          <a:bodyPr/>
          <a:lstStyle/>
          <a:p>
            <a:r>
              <a:rPr lang="en-US"/>
              <a:t>What students should know:</a:t>
            </a:r>
          </a:p>
          <a:p>
            <a:pPr lvl="1"/>
            <a:r>
              <a:rPr lang="en-US"/>
              <a:t> How to find circumferences, perimeters, and areas of geometric shape</a:t>
            </a:r>
          </a:p>
          <a:p>
            <a:pPr lvl="1"/>
            <a:r>
              <a:rPr lang="en-US"/>
              <a:t> How to solve equations with multiple variables using substitution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286000" y="228600"/>
            <a:ext cx="457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/>
              <a:t>Prior Knowledge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  <p:bldP spid="307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Closing Activity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1447800"/>
          </a:xfrm>
        </p:spPr>
        <p:txBody>
          <a:bodyPr/>
          <a:lstStyle/>
          <a:p>
            <a:r>
              <a:rPr lang="en-US"/>
              <a:t>Enviga is a tall and skinny 12 ounce can</a:t>
            </a:r>
          </a:p>
          <a:p>
            <a:r>
              <a:rPr lang="en-US"/>
              <a:t>Coca-Cola is a shorter 12 ounce can</a:t>
            </a:r>
          </a:p>
        </p:txBody>
      </p:sp>
      <p:pic>
        <p:nvPicPr>
          <p:cNvPr id="12293" name="Picture 5" descr="enviga-green-te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314575"/>
            <a:ext cx="2381250" cy="4543425"/>
          </a:xfrm>
          <a:prstGeom prst="rect">
            <a:avLst/>
          </a:prstGeom>
          <a:noFill/>
        </p:spPr>
      </p:pic>
      <p:pic>
        <p:nvPicPr>
          <p:cNvPr id="12294" name="Picture 6" descr="htmgHtml157"/>
          <p:cNvPicPr>
            <a:picLocks noChangeAspect="1" noChangeArrowheads="1"/>
          </p:cNvPicPr>
          <p:nvPr/>
        </p:nvPicPr>
        <p:blipFill>
          <a:blip r:embed="rId3"/>
          <a:srcRect l="15158"/>
          <a:stretch>
            <a:fillRect/>
          </a:stretch>
        </p:blipFill>
        <p:spPr bwMode="auto">
          <a:xfrm>
            <a:off x="3124200" y="3429000"/>
            <a:ext cx="2559050" cy="3429000"/>
          </a:xfrm>
          <a:prstGeom prst="rect">
            <a:avLst/>
          </a:prstGeom>
          <a:noFill/>
        </p:spPr>
      </p:pic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5181600" y="2743200"/>
            <a:ext cx="3962400" cy="369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/>
              <a:t>Clicker Question</a:t>
            </a:r>
          </a:p>
          <a:p>
            <a:pPr>
              <a:spcBef>
                <a:spcPct val="50000"/>
              </a:spcBef>
            </a:pPr>
            <a:r>
              <a:rPr lang="en-US" sz="3200"/>
              <a:t>Which can would be better for a company to make?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/>
              <a:t> 1 = Enviga can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/>
              <a:t> 2 = Coca-Cola can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2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2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build="p"/>
      <p:bldP spid="1229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114800"/>
            <a:ext cx="9144000" cy="1600200"/>
          </a:xfrm>
        </p:spPr>
        <p:txBody>
          <a:bodyPr/>
          <a:lstStyle/>
          <a:p>
            <a:r>
              <a:rPr lang="en-US" b="1"/>
              <a:t>Something to think about: Why do you think the Coca-Cola® company doesn’t make 6 packs of the normal size coke anymore? </a:t>
            </a:r>
          </a:p>
        </p:txBody>
      </p:sp>
      <p:pic>
        <p:nvPicPr>
          <p:cNvPr id="7172" name="Picture 4" descr="108010281_200x200"/>
          <p:cNvPicPr>
            <a:picLocks noChangeAspect="1" noChangeArrowheads="1"/>
          </p:cNvPicPr>
          <p:nvPr/>
        </p:nvPicPr>
        <p:blipFill>
          <a:blip r:embed="rId2"/>
          <a:srcRect t="16000" b="20000"/>
          <a:stretch>
            <a:fillRect/>
          </a:stretch>
        </p:blipFill>
        <p:spPr bwMode="auto">
          <a:xfrm>
            <a:off x="5105400" y="533400"/>
            <a:ext cx="1905000" cy="1219200"/>
          </a:xfrm>
          <a:prstGeom prst="rect">
            <a:avLst/>
          </a:prstGeom>
          <a:noFill/>
        </p:spPr>
      </p:pic>
      <p:pic>
        <p:nvPicPr>
          <p:cNvPr id="7174" name="Picture 6" descr="htmgHtml1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1676400"/>
            <a:ext cx="1273175" cy="1447800"/>
          </a:xfrm>
          <a:prstGeom prst="rect">
            <a:avLst/>
          </a:prstGeom>
          <a:noFill/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57200" y="609600"/>
            <a:ext cx="30480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6 pack of 8 ounce Coca-Cola: </a:t>
            </a:r>
            <a:r>
              <a:rPr lang="en-US" sz="2800" b="1"/>
              <a:t>$2.69</a:t>
            </a:r>
          </a:p>
        </p:txBody>
      </p:sp>
      <p:pic>
        <p:nvPicPr>
          <p:cNvPr id="7178" name="Picture 10" descr="57092_100x100"/>
          <p:cNvPicPr>
            <a:picLocks noChangeAspect="1" noChangeArrowheads="1"/>
          </p:cNvPicPr>
          <p:nvPr/>
        </p:nvPicPr>
        <p:blipFill>
          <a:blip r:embed="rId4"/>
          <a:srcRect t="24001" b="20000"/>
          <a:stretch>
            <a:fillRect/>
          </a:stretch>
        </p:blipFill>
        <p:spPr bwMode="auto">
          <a:xfrm>
            <a:off x="5181600" y="1905000"/>
            <a:ext cx="1828800" cy="1023938"/>
          </a:xfrm>
          <a:prstGeom prst="rect">
            <a:avLst/>
          </a:prstGeom>
          <a:noFill/>
        </p:spPr>
      </p:pic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457200" y="1752600"/>
            <a:ext cx="33528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12 pack of 12 ounce Coca-Cola: </a:t>
            </a:r>
            <a:r>
              <a:rPr lang="en-US" sz="2800" b="1"/>
              <a:t>$5.99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457200" y="2971800"/>
            <a:ext cx="52578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Knowing which one is ripping you off at the supermarket: </a:t>
            </a:r>
            <a:r>
              <a:rPr lang="en-US" sz="2800" b="1"/>
              <a:t>Priceless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  <p:bldP spid="7175" grpId="0"/>
      <p:bldP spid="7179" grpId="0"/>
      <p:bldP spid="718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/>
              <a:t>Diversity and Learning Outcomes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2895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Learning styles:</a:t>
            </a:r>
          </a:p>
          <a:p>
            <a:pPr lvl="1">
              <a:lnSpc>
                <a:spcPct val="90000"/>
              </a:lnSpc>
            </a:pPr>
            <a:r>
              <a:rPr lang="en-US"/>
              <a:t>Kinesthetic, visual, auditory learning during opening activity and presentation</a:t>
            </a:r>
          </a:p>
          <a:p>
            <a:pPr>
              <a:lnSpc>
                <a:spcPct val="90000"/>
              </a:lnSpc>
            </a:pPr>
            <a:r>
              <a:rPr lang="en-US"/>
              <a:t>Incorporated into presentation:</a:t>
            </a:r>
          </a:p>
          <a:p>
            <a:pPr lvl="1">
              <a:lnSpc>
                <a:spcPct val="90000"/>
              </a:lnSpc>
            </a:pPr>
            <a:r>
              <a:rPr lang="en-US"/>
              <a:t>Female CEO in email letter, male packaging department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57200" y="3886200"/>
            <a:ext cx="8534400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800"/>
              <a:t>  </a:t>
            </a:r>
            <a:r>
              <a:rPr lang="en-US" sz="3200"/>
              <a:t>Learning Outcome (“Teachable tidbit”):</a:t>
            </a:r>
          </a:p>
          <a:p>
            <a:pPr lvl="1">
              <a:buFontTx/>
              <a:buChar char="•"/>
            </a:pPr>
            <a:r>
              <a:rPr lang="en-US" sz="2800"/>
              <a:t> How to determine the volume of a cylinder</a:t>
            </a:r>
          </a:p>
          <a:p>
            <a:pPr>
              <a:buFontTx/>
              <a:buChar char="•"/>
            </a:pPr>
            <a:r>
              <a:rPr lang="en-US" sz="2800"/>
              <a:t> </a:t>
            </a:r>
            <a:r>
              <a:rPr lang="en-US" sz="3200"/>
              <a:t>Teachable unit:</a:t>
            </a:r>
          </a:p>
          <a:p>
            <a:pPr lvl="1">
              <a:buFontTx/>
              <a:buChar char="•"/>
            </a:pPr>
            <a:r>
              <a:rPr lang="en-US" sz="2800"/>
              <a:t>Computing volumes and surface areas of various geometric shapes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  <p:bldP spid="41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733" y="352269"/>
            <a:ext cx="79867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u="sng" dirty="0"/>
              <a:t>Broad</a:t>
            </a:r>
            <a:r>
              <a:rPr lang="en-US" sz="2400" b="1" u="sng" dirty="0" smtClean="0"/>
              <a:t> learning </a:t>
            </a:r>
            <a:r>
              <a:rPr lang="en-US" sz="2400" b="1" u="sng" dirty="0" smtClean="0"/>
              <a:t>goals </a:t>
            </a:r>
            <a:r>
              <a:rPr lang="en-US" sz="2400" b="1" u="sng" dirty="0" smtClean="0"/>
              <a:t>for SMI Summer Institute</a:t>
            </a:r>
            <a:r>
              <a:rPr lang="en-US" sz="2400" b="1" u="sng" dirty="0" smtClean="0"/>
              <a:t>:</a:t>
            </a:r>
            <a:r>
              <a:rPr lang="en-US" sz="2400" b="1" dirty="0" smtClean="0"/>
              <a:t>  </a:t>
            </a:r>
            <a:endParaRPr lang="en-US" sz="2400" b="1" dirty="0" smtClean="0"/>
          </a:p>
          <a:p>
            <a:r>
              <a:rPr lang="ru-RU" sz="2400" dirty="0" smtClean="0"/>
              <a:t>Participants will understand the major concepts behind scientific teaching and explore ways to apply them to their teaching. </a:t>
            </a:r>
            <a:endParaRPr lang="en-US" sz="24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9732" y="2308485"/>
            <a:ext cx="8964267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u="sng" dirty="0"/>
              <a:t>Specific</a:t>
            </a:r>
            <a:r>
              <a:rPr lang="en-US" sz="2400" b="1" u="sng" dirty="0" smtClean="0"/>
              <a:t> learning outcomes:</a:t>
            </a:r>
            <a:r>
              <a:rPr lang="en-US" sz="2400" b="1" dirty="0" smtClean="0"/>
              <a:t>  </a:t>
            </a:r>
          </a:p>
          <a:p>
            <a:r>
              <a:rPr lang="en-US" sz="2400" dirty="0" smtClean="0"/>
              <a:t>Participants </a:t>
            </a:r>
            <a:r>
              <a:rPr lang="en-US" sz="2400" dirty="0"/>
              <a:t>should be able to:</a:t>
            </a:r>
          </a:p>
          <a:p>
            <a:r>
              <a:rPr lang="en-US" sz="2000" dirty="0"/>
              <a:t>    </a:t>
            </a:r>
            <a:r>
              <a:rPr lang="en-US" sz="2000" dirty="0" smtClean="0"/>
              <a:t> </a:t>
            </a:r>
            <a:r>
              <a:rPr lang="en-US" sz="2000" i="1" dirty="0" smtClean="0"/>
              <a:t>Define</a:t>
            </a:r>
            <a:r>
              <a:rPr lang="en-US" sz="2000" dirty="0" smtClean="0"/>
              <a:t> </a:t>
            </a:r>
            <a:r>
              <a:rPr lang="en-US" sz="2000" b="1" dirty="0" smtClean="0"/>
              <a:t>scientific teaching</a:t>
            </a:r>
            <a:r>
              <a:rPr lang="en-US" sz="2000" dirty="0" smtClean="0"/>
              <a:t> and identify ways to apply it to their own teaching.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</a:t>
            </a:r>
            <a:r>
              <a:rPr lang="en-US" sz="2000" i="1" dirty="0" smtClean="0"/>
              <a:t>Employ</a:t>
            </a:r>
            <a:r>
              <a:rPr lang="en-US" sz="2000" dirty="0" smtClean="0"/>
              <a:t> </a:t>
            </a:r>
            <a:r>
              <a:rPr lang="en-US" sz="2000" b="1" dirty="0" smtClean="0"/>
              <a:t>backward design </a:t>
            </a:r>
            <a:r>
              <a:rPr lang="en-US" sz="2000" dirty="0" smtClean="0"/>
              <a:t>to assess student learning.</a:t>
            </a:r>
          </a:p>
          <a:p>
            <a:endParaRPr lang="en-US" sz="2000" dirty="0" smtClean="0"/>
          </a:p>
          <a:p>
            <a:r>
              <a:rPr lang="en-US" sz="2000" dirty="0" smtClean="0"/>
              <a:t>     </a:t>
            </a:r>
            <a:r>
              <a:rPr lang="en-US" sz="2000" i="1" dirty="0" smtClean="0"/>
              <a:t>Incorporate</a:t>
            </a:r>
            <a:r>
              <a:rPr lang="en-US" sz="2000" dirty="0" smtClean="0"/>
              <a:t> </a:t>
            </a:r>
            <a:r>
              <a:rPr lang="en-US" sz="2000" b="1" dirty="0" smtClean="0"/>
              <a:t>active learning</a:t>
            </a:r>
            <a:r>
              <a:rPr lang="en-US" sz="2000" dirty="0" smtClean="0"/>
              <a:t> exercises to engage students in the course material.</a:t>
            </a:r>
          </a:p>
          <a:p>
            <a:endParaRPr lang="en-US" sz="2000" dirty="0" smtClean="0"/>
          </a:p>
          <a:p>
            <a:r>
              <a:rPr lang="en-US" sz="2000" dirty="0" smtClean="0"/>
              <a:t>     </a:t>
            </a:r>
            <a:r>
              <a:rPr lang="en-US" sz="2000" i="1" dirty="0" smtClean="0"/>
              <a:t>Develop</a:t>
            </a:r>
            <a:r>
              <a:rPr lang="en-US" sz="2000" dirty="0" smtClean="0"/>
              <a:t> a </a:t>
            </a:r>
            <a:r>
              <a:rPr lang="en-US" sz="2000" b="1" dirty="0" smtClean="0"/>
              <a:t>teachable unit </a:t>
            </a:r>
            <a:r>
              <a:rPr lang="en-US" sz="2000" dirty="0" smtClean="0"/>
              <a:t>that includes assessment and diversity components.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41624" y="5847915"/>
            <a:ext cx="69557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achieve these outcomes:  </a:t>
            </a:r>
            <a:r>
              <a:rPr lang="en-US" dirty="0" smtClean="0">
                <a:solidFill>
                  <a:srgbClr val="3366FF"/>
                </a:solidFill>
              </a:rPr>
              <a:t>Let’s divide into three disciplinary groups; 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						Math, Science, and Interdisciplinary groups</a:t>
            </a:r>
          </a:p>
          <a:p>
            <a:r>
              <a:rPr lang="en-US" dirty="0" smtClean="0"/>
              <a:t>					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367" y="1600200"/>
            <a:ext cx="8484433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Create a </a:t>
            </a:r>
            <a:r>
              <a:rPr lang="en-US" b="1" dirty="0" smtClean="0"/>
              <a:t>Concept Map </a:t>
            </a:r>
            <a:r>
              <a:rPr lang="en-US" dirty="0" smtClean="0"/>
              <a:t>using the following terms: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2000" dirty="0" smtClean="0"/>
              <a:t>Backward Design, Active Learning, Assessment, Diversity, Teachable </a:t>
            </a:r>
            <a:r>
              <a:rPr lang="en-US" sz="2000" dirty="0" smtClean="0"/>
              <a:t>Unit, Teachable Tidbit, Alignment</a:t>
            </a:r>
          </a:p>
          <a:p>
            <a:pPr>
              <a:buNone/>
            </a:pPr>
            <a:r>
              <a:rPr lang="en-US" sz="2000" dirty="0" smtClean="0"/>
              <a:t>Feel free to use any additional terms from the Scientific Teaching book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571" y="1314450"/>
            <a:ext cx="5382381" cy="5225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017" y="273050"/>
            <a:ext cx="5562600" cy="104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350" y="6344557"/>
            <a:ext cx="3289300" cy="3937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51042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Case: Frustrated Teacher</a:t>
            </a:r>
            <a:endParaRPr lang="en-US" sz="30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292015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Before the semester started, I worked really hard to set goals for the course.  During the semester, I have been covering the content in clear efficient lectures that I think are really well-organized, but the students don’t seem to be learning the material.  In fact, 40% of students failed the first exam!</a:t>
            </a:r>
          </a:p>
          <a:p>
            <a:pPr>
              <a:buNone/>
            </a:pPr>
            <a:r>
              <a:rPr lang="en-US" sz="2400" dirty="0" smtClean="0"/>
              <a:t>Students these days don’t know how to take notes and study.  They just don’t get it.</a:t>
            </a:r>
            <a:endParaRPr lang="en-US" sz="2400" dirty="0"/>
          </a:p>
        </p:txBody>
      </p:sp>
      <p:pic>
        <p:nvPicPr>
          <p:cNvPr id="6" name="Picture 6" descr="frustrated_student_id33137_size3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0176" y="316654"/>
            <a:ext cx="1719263" cy="26035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39393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issues might be contributing to this situation?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Has the teacher done his/her job?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Have the students done their jobs?  What challenges might they be facing?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suggestions do you have for the teacher?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2919" y="706170"/>
            <a:ext cx="6102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Discussion of case:  The frustrated teacher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Themes of Scientific Teaching</a:t>
            </a:r>
            <a:endParaRPr lang="en-US" sz="30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/>
              <a:t>Active Learning</a:t>
            </a:r>
            <a:r>
              <a:rPr lang="en-US" sz="2400" dirty="0" smtClean="0"/>
              <a:t>- students are engaged in constructing their own learning</a:t>
            </a:r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r>
              <a:rPr lang="en-US" sz="2400" b="1" dirty="0" smtClean="0"/>
              <a:t>Assessment</a:t>
            </a:r>
            <a:r>
              <a:rPr lang="en-US" sz="2400" dirty="0" smtClean="0"/>
              <a:t>- students and instructors are able to gauge learning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b="1" dirty="0" smtClean="0"/>
              <a:t>Diversity</a:t>
            </a:r>
            <a:r>
              <a:rPr lang="en-US" sz="2400" dirty="0" smtClean="0"/>
              <a:t>- contribution from a diverse group of students enhances learning</a:t>
            </a:r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58847"/>
            <a:ext cx="4572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latin typeface="Comic Sans MS" charset="0"/>
              </a:rPr>
              <a:t>Case history:  Constructing Science Knowledge: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Comic Sans MS" charset="0"/>
              </a:rPr>
              <a:t>I really struggle to teach evolution.  Students get lost in the details and miss really big concepts like Darwin’s natural selection and genetic variation.  How can I make them understand the importance of these concepts?  No matter what I say, many of the students’ answers are trivial and superficial.</a:t>
            </a:r>
          </a:p>
          <a:p>
            <a:pPr>
              <a:spcBef>
                <a:spcPct val="50000"/>
              </a:spcBef>
            </a:pPr>
            <a:endParaRPr lang="en-US" dirty="0" smtClean="0"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US" b="1" dirty="0" smtClean="0">
                <a:latin typeface="Comic Sans MS" charset="0"/>
              </a:rPr>
              <a:t>Case history:  Constructing Mathematics Knowledge: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Comic Sans MS" charset="0"/>
              </a:rPr>
              <a:t>I really struggle to teach algebra.  Students get lost in the details and miss really big concepts like the properties of real numbers (associative, </a:t>
            </a:r>
            <a:r>
              <a:rPr lang="en-US" dirty="0" err="1" smtClean="0">
                <a:latin typeface="Comic Sans MS" charset="0"/>
              </a:rPr>
              <a:t>communitive</a:t>
            </a:r>
            <a:r>
              <a:rPr lang="en-US" dirty="0" smtClean="0">
                <a:latin typeface="Comic Sans MS" charset="0"/>
              </a:rPr>
              <a:t>, distributive properties).  How can I make them understand the importance of these concepts?  No matter what I say, many of the students’ calculations are trivial and superficial.</a:t>
            </a:r>
            <a:endParaRPr lang="en-US" dirty="0">
              <a:latin typeface="Comic Sans MS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Scientific Teaching Approaches</a:t>
            </a:r>
            <a:endParaRPr lang="en-US" sz="30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9843" y="141763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/>
              <a:t>Backward Design</a:t>
            </a:r>
            <a:r>
              <a:rPr lang="en-US" sz="2400" dirty="0" smtClean="0"/>
              <a:t>-</a:t>
            </a:r>
          </a:p>
          <a:p>
            <a:pPr marL="457200" indent="-457200">
              <a:buNone/>
            </a:pPr>
            <a:r>
              <a:rPr lang="en-US" sz="2400" dirty="0" smtClean="0"/>
              <a:t>1)  Define clear, measurable learning outcomes</a:t>
            </a:r>
          </a:p>
          <a:p>
            <a:pPr marL="457200" indent="-457200">
              <a:buNone/>
            </a:pPr>
            <a:r>
              <a:rPr lang="en-US" sz="2400" dirty="0" smtClean="0"/>
              <a:t>2)  Create learning outcomes that help students to integrate material and to develop critical thinking skills</a:t>
            </a:r>
          </a:p>
          <a:p>
            <a:pPr>
              <a:buNone/>
            </a:pPr>
            <a:r>
              <a:rPr lang="en-US" sz="2400" dirty="0" smtClean="0"/>
              <a:t>3)  Design activities to help students achieve learning goals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b="1" dirty="0" smtClean="0"/>
              <a:t>Alignment</a:t>
            </a:r>
            <a:r>
              <a:rPr lang="en-US" sz="2400" dirty="0" smtClean="0"/>
              <a:t>- Determine if activities helped achieve the goals and revision of materials based on feedback</a:t>
            </a:r>
            <a:r>
              <a:rPr lang="en-US" sz="2400" dirty="0" smtClean="0"/>
              <a:t>. (at the end)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81013" y="184150"/>
            <a:ext cx="807878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/>
              <a:t>                       Start with Backward </a:t>
            </a:r>
            <a:r>
              <a:rPr lang="en-US" sz="3000" b="1" dirty="0" smtClean="0"/>
              <a:t>Design</a:t>
            </a:r>
            <a:r>
              <a:rPr lang="en-US" sz="2800" b="1" dirty="0" smtClean="0"/>
              <a:t>	</a:t>
            </a:r>
            <a:r>
              <a:rPr lang="en-US" b="1" dirty="0"/>
              <a:t>	</a:t>
            </a:r>
            <a:endParaRPr lang="en-US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81013" y="184150"/>
            <a:ext cx="807878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/>
              <a:t>                       Start with Backward </a:t>
            </a:r>
            <a:r>
              <a:rPr lang="en-US" sz="3000" b="1" dirty="0" smtClean="0"/>
              <a:t>Design</a:t>
            </a:r>
            <a:r>
              <a:rPr lang="en-US" sz="2800" b="1" dirty="0" smtClean="0"/>
              <a:t>	</a:t>
            </a:r>
            <a:r>
              <a:rPr lang="en-US" b="1" dirty="0"/>
              <a:t>	</a:t>
            </a:r>
            <a:endParaRPr lang="en-US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95560" y="1048776"/>
            <a:ext cx="79867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u="sng" dirty="0"/>
              <a:t>Broad</a:t>
            </a:r>
            <a:r>
              <a:rPr lang="en-US" u="sng" dirty="0" smtClean="0"/>
              <a:t> learning goal</a:t>
            </a:r>
            <a:r>
              <a:rPr lang="en-US" u="sng" dirty="0"/>
              <a:t>:</a:t>
            </a:r>
            <a:r>
              <a:rPr lang="en-US" dirty="0"/>
              <a:t>  </a:t>
            </a:r>
          </a:p>
          <a:p>
            <a:r>
              <a:rPr lang="en-US" dirty="0"/>
              <a:t>Understand the process</a:t>
            </a:r>
            <a:r>
              <a:rPr lang="en-US" dirty="0" smtClean="0"/>
              <a:t> of growth (mitosis) </a:t>
            </a:r>
            <a:r>
              <a:rPr lang="en-US" dirty="0" smtClean="0"/>
              <a:t>and</a:t>
            </a:r>
            <a:r>
              <a:rPr lang="en-US" dirty="0" smtClean="0"/>
              <a:t> reproduction (meiosis).</a:t>
            </a:r>
            <a:endParaRPr lang="en-US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95559" y="2225390"/>
            <a:ext cx="864844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u="sng" dirty="0"/>
              <a:t>Specific</a:t>
            </a:r>
            <a:r>
              <a:rPr lang="en-US" u="sng" dirty="0" smtClean="0"/>
              <a:t> learning outcomes:</a:t>
            </a:r>
            <a:r>
              <a:rPr lang="en-US" dirty="0" smtClean="0"/>
              <a:t>  Tell students the level of understanding they should achieve    </a:t>
            </a:r>
          </a:p>
          <a:p>
            <a:r>
              <a:rPr lang="en-US" dirty="0" smtClean="0"/>
              <a:t>   Student should be able to:  </a:t>
            </a:r>
          </a:p>
          <a:p>
            <a:r>
              <a:rPr lang="en-US" dirty="0" smtClean="0"/>
              <a:t>     </a:t>
            </a:r>
            <a:r>
              <a:rPr lang="en-US" b="1" dirty="0" smtClean="0"/>
              <a:t>Diagram</a:t>
            </a:r>
            <a:r>
              <a:rPr lang="en-US" dirty="0" smtClean="0"/>
              <a:t> mitosis and </a:t>
            </a:r>
            <a:r>
              <a:rPr lang="en-US" dirty="0" smtClean="0"/>
              <a:t>meiosis. </a:t>
            </a:r>
            <a:endParaRPr lang="en-US" dirty="0" smtClean="0"/>
          </a:p>
          <a:p>
            <a:r>
              <a:rPr lang="en-US" b="1" dirty="0" smtClean="0"/>
              <a:t>     Compare</a:t>
            </a:r>
            <a:r>
              <a:rPr lang="en-US" dirty="0" smtClean="0"/>
              <a:t> </a:t>
            </a:r>
            <a:r>
              <a:rPr lang="en-US" dirty="0" smtClean="0"/>
              <a:t>and </a:t>
            </a:r>
            <a:r>
              <a:rPr lang="en-US" b="1" dirty="0" smtClean="0"/>
              <a:t>contrast</a:t>
            </a:r>
            <a:r>
              <a:rPr lang="en-US" dirty="0" smtClean="0"/>
              <a:t> the goals of mitosis and meiosis.</a:t>
            </a:r>
          </a:p>
          <a:p>
            <a:r>
              <a:rPr lang="en-US" dirty="0" smtClean="0"/>
              <a:t>    </a:t>
            </a:r>
            <a:r>
              <a:rPr lang="en-US" dirty="0" smtClean="0"/>
              <a:t> </a:t>
            </a:r>
            <a:endParaRPr lang="en-US" dirty="0" smtClean="0"/>
          </a:p>
        </p:txBody>
      </p:sp>
      <p:pic>
        <p:nvPicPr>
          <p:cNvPr id="11" name="Picture 4" descr="Fig6_8"/>
          <p:cNvPicPr>
            <a:picLocks noChangeAspect="1" noChangeArrowheads="1"/>
          </p:cNvPicPr>
          <p:nvPr/>
        </p:nvPicPr>
        <p:blipFill>
          <a:blip r:embed="rId2"/>
          <a:srcRect b="53410"/>
          <a:stretch>
            <a:fillRect/>
          </a:stretch>
        </p:blipFill>
        <p:spPr bwMode="auto">
          <a:xfrm>
            <a:off x="2198919" y="4152275"/>
            <a:ext cx="4722272" cy="22022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1521</Words>
  <Application>Microsoft Macintosh PowerPoint</Application>
  <PresentationFormat>On-screen Show (4:3)</PresentationFormat>
  <Paragraphs>187</Paragraphs>
  <Slides>31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SMI 2010 Summer Institute</vt:lpstr>
      <vt:lpstr>Slide 2</vt:lpstr>
      <vt:lpstr>Slide 3</vt:lpstr>
      <vt:lpstr>Case: Frustrated Teacher</vt:lpstr>
      <vt:lpstr>Slide 5</vt:lpstr>
      <vt:lpstr>Themes of Scientific Teaching</vt:lpstr>
      <vt:lpstr>Slide 7</vt:lpstr>
      <vt:lpstr>Scientific Teaching Approaches</vt:lpstr>
      <vt:lpstr>Slide 9</vt:lpstr>
      <vt:lpstr>Bloom’s Taxonomy</vt:lpstr>
      <vt:lpstr>Backward Design Activity:  Take learning objective from your own classroom and make list of learning outcomes designed toward achieving higher level Bloom’s</vt:lpstr>
      <vt:lpstr>Slide 12</vt:lpstr>
      <vt:lpstr>Slide 13</vt:lpstr>
      <vt:lpstr>Slide 14</vt:lpstr>
      <vt:lpstr>Why active learning?</vt:lpstr>
      <vt:lpstr>Slide 16</vt:lpstr>
      <vt:lpstr> Active Learning Summary: Consciously monitor your teaching         (Alignment) </vt:lpstr>
      <vt:lpstr>A Teachable Unit is composed of Teachable Tidbits</vt:lpstr>
      <vt:lpstr>Framework for developing  a Teachable Tidbit:</vt:lpstr>
      <vt:lpstr>Slide 20</vt:lpstr>
      <vt:lpstr>One Minute Writing</vt:lpstr>
      <vt:lpstr>Slide 22</vt:lpstr>
      <vt:lpstr>Folding Directions</vt:lpstr>
      <vt:lpstr>One Minute Writing</vt:lpstr>
      <vt:lpstr>Slide 25</vt:lpstr>
      <vt:lpstr>Slide 26</vt:lpstr>
      <vt:lpstr>Closing Activity</vt:lpstr>
      <vt:lpstr>Slide 28</vt:lpstr>
      <vt:lpstr>Diversity and Learning Outcomes</vt:lpstr>
      <vt:lpstr>Slide 30</vt:lpstr>
      <vt:lpstr>Slide 31</vt:lpstr>
    </vt:vector>
  </TitlesOfParts>
  <Company>University of Wisconsin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SMI 2010 Summer Institute</dc:title>
  <dc:creator>Amy Prunuske</dc:creator>
  <cp:lastModifiedBy>Bradley Hyman</cp:lastModifiedBy>
  <cp:revision>24</cp:revision>
  <dcterms:created xsi:type="dcterms:W3CDTF">2010-08-16T23:27:02Z</dcterms:created>
  <dcterms:modified xsi:type="dcterms:W3CDTF">2010-08-17T04:03:24Z</dcterms:modified>
</cp:coreProperties>
</file>