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6" r:id="rId4"/>
    <p:sldId id="265" r:id="rId5"/>
    <p:sldId id="258" r:id="rId6"/>
    <p:sldId id="268" r:id="rId7"/>
    <p:sldId id="257" r:id="rId8"/>
    <p:sldId id="261" r:id="rId9"/>
    <p:sldId id="263" r:id="rId10"/>
    <p:sldId id="262" r:id="rId11"/>
    <p:sldId id="259" r:id="rId12"/>
    <p:sldId id="272" r:id="rId13"/>
    <p:sldId id="260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67AD"/>
    <a:srgbClr val="ED9439"/>
    <a:srgbClr val="A735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662" autoAdjust="0"/>
  </p:normalViewPr>
  <p:slideViewPr>
    <p:cSldViewPr snapToGrid="0" snapToObjects="1">
      <p:cViewPr>
        <p:scale>
          <a:sx n="152" d="100"/>
          <a:sy n="152" d="100"/>
        </p:scale>
        <p:origin x="-1200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t>7/13/11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nalc.org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434841"/>
            <a:ext cx="7342188" cy="192405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FBI Challenge: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Exponential </a:t>
            </a:r>
            <a:r>
              <a:rPr lang="en-US" dirty="0" smtClean="0"/>
              <a:t>Growth of Product </a:t>
            </a:r>
            <a:r>
              <a:rPr lang="en-US" dirty="0"/>
              <a:t>U</a:t>
            </a:r>
            <a:r>
              <a:rPr lang="en-US" dirty="0" smtClean="0"/>
              <a:t>sing Polymerase Chain Reaction (PCR)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147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Colored Strips (DNA Strands)</a:t>
            </a:r>
          </a:p>
          <a:p>
            <a:r>
              <a:rPr lang="en-US" dirty="0" smtClean="0"/>
              <a:t>Paperclips (Primers)</a:t>
            </a:r>
          </a:p>
          <a:p>
            <a:r>
              <a:rPr lang="en-US" dirty="0" smtClean="0"/>
              <a:t>Calculator</a:t>
            </a:r>
          </a:p>
          <a:p>
            <a:r>
              <a:rPr lang="en-US" dirty="0" smtClean="0"/>
              <a:t>Graph Paper</a:t>
            </a:r>
          </a:p>
          <a:p>
            <a:r>
              <a:rPr lang="en-US" dirty="0" smtClean="0"/>
              <a:t>Ruler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50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Prudence B. Thrifty wants to know…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3" y="2133601"/>
            <a:ext cx="4455734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If PCR using a </a:t>
            </a:r>
            <a:r>
              <a:rPr lang="en-US" b="1" dirty="0" smtClean="0"/>
              <a:t>single</a:t>
            </a:r>
            <a:r>
              <a:rPr lang="en-US" dirty="0" smtClean="0"/>
              <a:t> type of primer can yield the same amount of product as a normal PCR with two primers.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IM_576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982" y="2200447"/>
            <a:ext cx="2715493" cy="380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60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Offer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Dear biology student at Dynamic High School,</a:t>
            </a:r>
          </a:p>
          <a:p>
            <a:pPr marL="0" indent="0">
              <a:buNone/>
            </a:pPr>
            <a:r>
              <a:rPr lang="en-US" dirty="0" smtClean="0"/>
              <a:t>	You have been selected to be a consultant for my FBI crime lab. I’ve heard of your molecular biology skills and would prefer asking your help instead of my colleagues. </a:t>
            </a:r>
            <a:r>
              <a:rPr lang="en-US" b="1" u="sng" dirty="0" smtClean="0"/>
              <a:t>I was given an offer from DNA-Mart for a PCR using a supply of a single primer. Is this a valid option? </a:t>
            </a:r>
          </a:p>
          <a:p>
            <a:pPr marL="0" indent="0">
              <a:buNone/>
            </a:pPr>
            <a:r>
              <a:rPr lang="en-US" dirty="0" smtClean="0"/>
              <a:t>				Sincerely,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Prudence B. Thrifty</a:t>
            </a:r>
            <a:endParaRPr lang="en-US" dirty="0"/>
          </a:p>
        </p:txBody>
      </p:sp>
      <p:pic>
        <p:nvPicPr>
          <p:cNvPr id="4" name="Picture 3" descr="dollar-sig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169" y="4655484"/>
            <a:ext cx="1479669" cy="14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477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Reward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Would you rather be paid</a:t>
            </a:r>
          </a:p>
          <a:p>
            <a:endParaRPr lang="en-US" dirty="0"/>
          </a:p>
          <a:p>
            <a:r>
              <a:rPr lang="en-US" dirty="0" smtClean="0"/>
              <a:t>A lump sum of $10,000</a:t>
            </a:r>
          </a:p>
          <a:p>
            <a:r>
              <a:rPr lang="en-US" dirty="0" smtClean="0"/>
              <a:t>$2 today to be doubled everyday for fifteen (15) days</a:t>
            </a:r>
            <a:endParaRPr lang="en-US" dirty="0"/>
          </a:p>
        </p:txBody>
      </p:sp>
      <p:pic>
        <p:nvPicPr>
          <p:cNvPr id="4" name="Picture 3" descr="1153146029UV79F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4140" y="2481351"/>
            <a:ext cx="9144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438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341" y="2133602"/>
            <a:ext cx="3610855" cy="3732150"/>
          </a:xfrm>
        </p:spPr>
      </p:pic>
    </p:spTree>
    <p:extLst>
      <p:ext uri="{BB962C8B-B14F-4D97-AF65-F5344CB8AC3E}">
        <p14:creationId xmlns:p14="http://schemas.microsoft.com/office/powerpoint/2010/main" val="1376834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</a:t>
            </a:r>
            <a:endParaRPr lang="en-US" dirty="0"/>
          </a:p>
        </p:txBody>
      </p:sp>
      <p:pic>
        <p:nvPicPr>
          <p:cNvPr id="4" name="Content Placeholder 3" descr="110216-largeformat-talk_scienc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89" b="13389"/>
          <a:stretch>
            <a:fillRect/>
          </a:stretch>
        </p:blipFill>
        <p:spPr>
          <a:xfrm>
            <a:off x="900113" y="2047163"/>
            <a:ext cx="3963433" cy="2121597"/>
          </a:xfrm>
        </p:spPr>
      </p:pic>
      <p:sp>
        <p:nvSpPr>
          <p:cNvPr id="5" name="TextBox 4"/>
          <p:cNvSpPr txBox="1"/>
          <p:nvPr/>
        </p:nvSpPr>
        <p:spPr>
          <a:xfrm>
            <a:off x="5063406" y="2047163"/>
            <a:ext cx="317371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Using math to solve a biological science problem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Students will use their knowledge of: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Exponential equations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Molecular biology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pic>
        <p:nvPicPr>
          <p:cNvPr id="6" name="Picture 5" descr="calculator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601" y="4168760"/>
            <a:ext cx="2748887" cy="20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664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 Biology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5c.</a:t>
            </a:r>
            <a:r>
              <a:rPr lang="en-US" i="1" dirty="0" smtClean="0"/>
              <a:t>Students </a:t>
            </a:r>
            <a:r>
              <a:rPr lang="en-US" i="1" dirty="0"/>
              <a:t>know </a:t>
            </a:r>
            <a:r>
              <a:rPr lang="en-US" dirty="0"/>
              <a:t>how genetic </a:t>
            </a:r>
            <a:r>
              <a:rPr lang="en-US" dirty="0" smtClean="0"/>
              <a:t>engineering(</a:t>
            </a:r>
            <a:r>
              <a:rPr lang="en-US" dirty="0"/>
              <a:t>biotechnology) is used to produce novel </a:t>
            </a:r>
            <a:r>
              <a:rPr lang="en-US" dirty="0" smtClean="0"/>
              <a:t>biomedical </a:t>
            </a:r>
            <a:r>
              <a:rPr lang="en-US" dirty="0"/>
              <a:t>and agricultural products.</a:t>
            </a:r>
          </a:p>
          <a:p>
            <a:pPr marL="0" indent="0">
              <a:buNone/>
            </a:pPr>
            <a:r>
              <a:rPr lang="en-US" dirty="0" smtClean="0"/>
              <a:t>5d</a:t>
            </a:r>
            <a:r>
              <a:rPr lang="en-US" dirty="0"/>
              <a:t>.* </a:t>
            </a:r>
            <a:r>
              <a:rPr lang="en-US" i="1" dirty="0" smtClean="0"/>
              <a:t>Students </a:t>
            </a:r>
            <a:r>
              <a:rPr lang="en-US" i="1" dirty="0"/>
              <a:t>know </a:t>
            </a:r>
            <a:r>
              <a:rPr lang="en-US" dirty="0"/>
              <a:t>how basic DNA technology (restriction digestion by </a:t>
            </a:r>
            <a:r>
              <a:rPr lang="en-US" dirty="0" smtClean="0"/>
              <a:t>endonu­cleases</a:t>
            </a:r>
            <a:r>
              <a:rPr lang="en-US" dirty="0"/>
              <a:t>, gel electrophoresis, ligation, and transformation) is used to </a:t>
            </a:r>
            <a:r>
              <a:rPr lang="en-US" dirty="0" smtClean="0"/>
              <a:t>construct </a:t>
            </a:r>
            <a:r>
              <a:rPr lang="en-US" dirty="0"/>
              <a:t>recombinant DNA molecules.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61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Algebra II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000" b="1" dirty="0" smtClean="0"/>
              <a:t>Construct and compare linear, quadratic, and exponential models and solve problems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000" b="1" dirty="0" smtClean="0"/>
              <a:t>Linear, Quadratic, and Exponential Models          F-LE</a:t>
            </a:r>
            <a:endParaRPr lang="en-US" sz="2000" b="1" dirty="0"/>
          </a:p>
          <a:p>
            <a:pPr>
              <a:lnSpc>
                <a:spcPct val="80000"/>
              </a:lnSpc>
              <a:buAutoNum type="arabicPeriod"/>
            </a:pPr>
            <a:r>
              <a:rPr lang="en-US" sz="2000" dirty="0" smtClean="0"/>
              <a:t>Distinguish between situations that can be modeled with linear functions and with exponential functions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000" dirty="0" smtClean="0"/>
              <a:t>	a. Prove that linear functions grow by equal differences 	over equal intervals, and that exponential functions grow 	by equal factors over equal intervals</a:t>
            </a:r>
            <a:r>
              <a:rPr lang="en-US" sz="1600" dirty="0" smtClean="0"/>
              <a:t>	</a:t>
            </a:r>
            <a:endParaRPr lang="en-US" sz="1600" dirty="0"/>
          </a:p>
          <a:p>
            <a:pPr marL="0" indent="0">
              <a:lnSpc>
                <a:spcPct val="50000"/>
              </a:lnSpc>
              <a:buNone/>
            </a:pP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805965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Apply the steps of PCR to predict how modifications will affect the production of novel products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Know how to predict the amount of product given a number of cycles by looking at a graph of a PCR reaction</a:t>
            </a:r>
          </a:p>
          <a:p>
            <a:pPr marL="579438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444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Offer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Dear biology student at Dynamic High School,</a:t>
            </a:r>
          </a:p>
          <a:p>
            <a:pPr marL="0" indent="0">
              <a:buNone/>
            </a:pPr>
            <a:r>
              <a:rPr lang="en-US" dirty="0" smtClean="0"/>
              <a:t>	You have been selected to be a consultant for my FBI crime lab. I’ve heard of your molecular biology skills and would prefer asking your help instead of my colleagues. I was given an offer from DNA-Mart for a PCR using a supply of a single primer. Is this a valid option? </a:t>
            </a:r>
          </a:p>
          <a:p>
            <a:pPr marL="0" indent="0">
              <a:buNone/>
            </a:pPr>
            <a:r>
              <a:rPr lang="en-US" dirty="0" smtClean="0"/>
              <a:t>				Sincerely,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Prudence B. Thrifty</a:t>
            </a:r>
            <a:endParaRPr lang="en-US" dirty="0"/>
          </a:p>
        </p:txBody>
      </p:sp>
      <p:pic>
        <p:nvPicPr>
          <p:cNvPr id="4" name="Picture 3" descr="dollar-sig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169" y="4655484"/>
            <a:ext cx="1479669" cy="1410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344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PCR: Exponential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0838" lvl="1" indent="0" algn="ctr">
              <a:buNone/>
            </a:pPr>
            <a:r>
              <a:rPr lang="en-US" sz="4800" dirty="0"/>
              <a:t>y</a:t>
            </a:r>
            <a:r>
              <a:rPr lang="en-US" sz="4800" dirty="0" smtClean="0"/>
              <a:t>=2</a:t>
            </a:r>
            <a:r>
              <a:rPr lang="en-US" sz="4800" baseline="30000" dirty="0" smtClean="0"/>
              <a:t>x</a:t>
            </a:r>
          </a:p>
          <a:p>
            <a:pPr lvl="1"/>
            <a:endParaRPr lang="en-US" baseline="30000" dirty="0" smtClean="0"/>
          </a:p>
          <a:p>
            <a:pPr lvl="1"/>
            <a:endParaRPr lang="en-US" baseline="30000" dirty="0"/>
          </a:p>
          <a:p>
            <a:pPr lvl="1"/>
            <a:endParaRPr lang="en-US" baseline="30000" dirty="0" smtClean="0"/>
          </a:p>
          <a:p>
            <a:pPr lvl="1"/>
            <a:endParaRPr lang="en-US" baseline="30000" dirty="0"/>
          </a:p>
          <a:p>
            <a:pPr lvl="1"/>
            <a:r>
              <a:rPr lang="en-US" dirty="0" smtClean="0"/>
              <a:t>y </a:t>
            </a:r>
            <a:r>
              <a:rPr lang="en-US" dirty="0" smtClean="0">
                <a:sym typeface="Wingdings"/>
              </a:rPr>
              <a:t> number of copies of DNA</a:t>
            </a:r>
            <a:endParaRPr lang="en-US" dirty="0" smtClean="0"/>
          </a:p>
          <a:p>
            <a:pPr lvl="1"/>
            <a:r>
              <a:rPr lang="en-US" dirty="0" smtClean="0"/>
              <a:t>X </a:t>
            </a:r>
            <a:r>
              <a:rPr lang="en-US" dirty="0" smtClean="0">
                <a:sym typeface="Wingdings"/>
              </a:rPr>
              <a:t> number of cycles</a:t>
            </a:r>
            <a:endParaRPr lang="en-US" dirty="0" smtClean="0"/>
          </a:p>
        </p:txBody>
      </p:sp>
      <p:pic>
        <p:nvPicPr>
          <p:cNvPr id="4" name="Picture 3" descr="screwdriv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7838" y="4487528"/>
            <a:ext cx="1507637" cy="1577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8500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www.dnalc.org</a:t>
            </a:r>
            <a:endParaRPr lang="en-US" dirty="0" smtClean="0"/>
          </a:p>
          <a:p>
            <a:r>
              <a:rPr lang="en-US" dirty="0" smtClean="0"/>
              <a:t>Click on “3-D Animation Library”</a:t>
            </a:r>
          </a:p>
          <a:p>
            <a:r>
              <a:rPr lang="en-US" dirty="0" smtClean="0"/>
              <a:t>Under “Experiments &amp; Techniques”, click “Polymerase Chain Reaction”</a:t>
            </a:r>
          </a:p>
          <a:p>
            <a:pPr lvl="1"/>
            <a:r>
              <a:rPr lang="en-US" dirty="0" smtClean="0"/>
              <a:t>(Third one on the top row)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420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Strip Sequence Answers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</a:rPr>
              <a:t>The </a:t>
            </a:r>
            <a:r>
              <a:rPr lang="en-US" dirty="0" smtClean="0">
                <a:solidFill>
                  <a:srgbClr val="0000FF"/>
                </a:solidFill>
              </a:rPr>
              <a:t>first </a:t>
            </a:r>
            <a:r>
              <a:rPr lang="en-US" dirty="0" smtClean="0">
                <a:solidFill>
                  <a:srgbClr val="0000FF"/>
                </a:solidFill>
              </a:rPr>
              <a:t>process in Polymerase Chain Reaction is to raise the temperature to near boiling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E067AD"/>
                </a:solidFill>
              </a:rPr>
              <a:t>After this step the DNA denatures into single strands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8000"/>
                </a:solidFill>
              </a:rPr>
              <a:t>The temperature is decreased.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ED9439"/>
                </a:solidFill>
              </a:rPr>
              <a:t>Then the short DNA sequences known as primers bind, or anneal, to complementary matches on the target DNA sequences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FFFF00"/>
                </a:solidFill>
                <a:effectLst>
                  <a:outerShdw blurRad="50800" dist="38100" algn="l" rotWithShape="0">
                    <a:prstClr val="black"/>
                  </a:outerShdw>
                </a:effectLst>
              </a:rPr>
              <a:t>As the temperature is slightly raised, 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50800" dist="38100" algn="l" rotWithShape="0">
                    <a:prstClr val="black"/>
                  </a:outerShdw>
                </a:effectLst>
              </a:rPr>
              <a:t>Taq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algn="l" rotWithShape="0">
                    <a:prstClr val="black"/>
                  </a:outerShdw>
                </a:effectLst>
              </a:rPr>
              <a:t> </a:t>
            </a:r>
            <a:r>
              <a:rPr lang="en-US" dirty="0" smtClean="0">
                <a:solidFill>
                  <a:srgbClr val="FFFF00"/>
                </a:solidFill>
                <a:effectLst>
                  <a:outerShdw blurRad="50800" dist="38100" algn="l" rotWithShape="0">
                    <a:prstClr val="black"/>
                  </a:outerShdw>
                </a:effectLst>
              </a:rPr>
              <a:t>polymerase, an enzyme, binds to primed sequences and adds nucleotides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A735E3"/>
                </a:solidFill>
              </a:rPr>
              <a:t>For </a:t>
            </a:r>
            <a:r>
              <a:rPr lang="en-US" dirty="0" smtClean="0">
                <a:solidFill>
                  <a:srgbClr val="A735E3"/>
                </a:solidFill>
              </a:rPr>
              <a:t>additional cycles the process of denaturing, annealing and extending are repeated to make additional DNA copies</a:t>
            </a:r>
            <a:endParaRPr lang="en-US" dirty="0">
              <a:solidFill>
                <a:srgbClr val="A735E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274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248</TotalTime>
  <Words>387</Words>
  <Application>Microsoft Macintosh PowerPoint</Application>
  <PresentationFormat>On-screen Show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Capital</vt:lpstr>
      <vt:lpstr> FBI Challenge: Exponential Growth of Product Using Polymerase Chain Reaction (PCR)</vt:lpstr>
      <vt:lpstr>Intro</vt:lpstr>
      <vt:lpstr>HS Biology Standards</vt:lpstr>
      <vt:lpstr>Algebra II Standard</vt:lpstr>
      <vt:lpstr>Learning Goals</vt:lpstr>
      <vt:lpstr>Your Offer</vt:lpstr>
      <vt:lpstr>PCR: Exponential Growth</vt:lpstr>
      <vt:lpstr>VIDEO</vt:lpstr>
      <vt:lpstr>Strip Sequence Answers</vt:lpstr>
      <vt:lpstr>Your Materials</vt:lpstr>
      <vt:lpstr>Prudence B. Thrifty wants to know…</vt:lpstr>
      <vt:lpstr>Your Offer</vt:lpstr>
      <vt:lpstr>Your Reward</vt:lpstr>
      <vt:lpstr>PowerPoint Presentation</vt:lpstr>
    </vt:vector>
  </TitlesOfParts>
  <Company>UCR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Exponential Growth of Product Using Polymerase Chain Reaction (PCR)</dc:title>
  <dc:creator>Jim Burnette</dc:creator>
  <cp:lastModifiedBy>Jim Burnette</cp:lastModifiedBy>
  <cp:revision>18</cp:revision>
  <dcterms:created xsi:type="dcterms:W3CDTF">2011-07-13T19:07:01Z</dcterms:created>
  <dcterms:modified xsi:type="dcterms:W3CDTF">2011-07-13T23:31:55Z</dcterms:modified>
</cp:coreProperties>
</file>