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gif" ContentType="image/gif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8"/>
  </p:notesMasterIdLst>
  <p:sldIdLst>
    <p:sldId id="256" r:id="rId2"/>
    <p:sldId id="261" r:id="rId3"/>
    <p:sldId id="277" r:id="rId4"/>
    <p:sldId id="257" r:id="rId5"/>
    <p:sldId id="258" r:id="rId6"/>
    <p:sldId id="259" r:id="rId7"/>
    <p:sldId id="260" r:id="rId8"/>
    <p:sldId id="278" r:id="rId9"/>
    <p:sldId id="272" r:id="rId10"/>
    <p:sldId id="262" r:id="rId11"/>
    <p:sldId id="271" r:id="rId12"/>
    <p:sldId id="280" r:id="rId13"/>
    <p:sldId id="269" r:id="rId14"/>
    <p:sldId id="270" r:id="rId15"/>
    <p:sldId id="28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5" d="100"/>
          <a:sy n="165" d="100"/>
        </p:scale>
        <p:origin x="-1096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3DDE4-B1F0-4B47-A286-E2389D191AD4}" type="datetimeFigureOut">
              <a:rPr lang="en-US" smtClean="0"/>
              <a:t>7/14/11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0DFF9-0EB6-A044-A5FA-CD023CB5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DFF9-0EB6-A044-A5FA-CD023CB55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0DFF9-0EB6-A044-A5FA-CD023CB55F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7/14/11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022" y="3179553"/>
            <a:ext cx="7542212" cy="1508617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Dilutions and Concentrations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true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Initial Concentration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smtClean="0"/>
              <a:t>) x Initial Volume (V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smtClean="0"/>
              <a:t>equals</a:t>
            </a:r>
          </a:p>
          <a:p>
            <a:pPr marL="0" indent="0" algn="ctr">
              <a:buNone/>
            </a:pPr>
            <a:r>
              <a:rPr lang="en-US" dirty="0" smtClean="0"/>
              <a:t>Final Concentration (</a:t>
            </a:r>
            <a:r>
              <a:rPr lang="en-US" dirty="0" err="1" smtClean="0"/>
              <a:t>C</a:t>
            </a:r>
            <a:r>
              <a:rPr lang="en-US" baseline="-25000" dirty="0" err="1" smtClean="0"/>
              <a:t>f</a:t>
            </a:r>
            <a:r>
              <a:rPr lang="en-US" dirty="0" smtClean="0"/>
              <a:t>)x Final Volume 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</a:t>
            </a:r>
            <a:r>
              <a:rPr lang="en-US" sz="3600" dirty="0" err="1" smtClean="0"/>
              <a:t>C</a:t>
            </a:r>
            <a:r>
              <a:rPr lang="en-US" sz="3600" baseline="-25000" dirty="0" err="1"/>
              <a:t>i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 x V</a:t>
            </a:r>
            <a:r>
              <a:rPr lang="en-US" sz="3600" baseline="-25000" dirty="0"/>
              <a:t>i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 = </a:t>
            </a:r>
            <a:r>
              <a:rPr lang="en-US" sz="3600" dirty="0" err="1" smtClean="0"/>
              <a:t>C</a:t>
            </a:r>
            <a:r>
              <a:rPr lang="en-US" sz="3600" baseline="-25000" dirty="0" err="1"/>
              <a:t>f</a:t>
            </a:r>
            <a:r>
              <a:rPr lang="en-US" sz="3600" dirty="0" smtClean="0"/>
              <a:t> x </a:t>
            </a:r>
            <a:r>
              <a:rPr lang="en-US" sz="3600" dirty="0" err="1" smtClean="0"/>
              <a:t>V</a:t>
            </a:r>
            <a:r>
              <a:rPr lang="en-US" sz="3600" baseline="-25000" dirty="0" err="1"/>
              <a:t>f</a:t>
            </a:r>
            <a:endParaRPr lang="en-US" sz="3600" baseline="-25000" dirty="0" smtClean="0"/>
          </a:p>
          <a:p>
            <a:pPr marL="0" indent="0">
              <a:buNone/>
            </a:pPr>
            <a:r>
              <a:rPr lang="en-US" sz="3600" baseline="-25000" dirty="0"/>
              <a:t> </a:t>
            </a:r>
            <a:r>
              <a:rPr lang="en-US" sz="3600" baseline="-25000" dirty="0" smtClean="0"/>
              <a:t>                      (Initial)            (Final)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02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31" y="1146849"/>
            <a:ext cx="7716837" cy="16802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EXAMPLE: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/>
              <a:t>6% Loading Dye </a:t>
            </a:r>
            <a:r>
              <a:rPr lang="en-US" sz="2400" dirty="0" smtClean="0">
                <a:solidFill>
                  <a:srgbClr val="FFFFFF"/>
                </a:solidFill>
              </a:rPr>
              <a:t>is a stock solution.  If the final volume of a solution is 12 μl calculate the amount of 6% Loading Dye and water you would use to dilute the Loading Dye to 1%.</a:t>
            </a:r>
            <a:br>
              <a:rPr lang="en-US" sz="2400" dirty="0" smtClean="0">
                <a:solidFill>
                  <a:srgbClr val="FFFFFF"/>
                </a:solidFill>
              </a:rPr>
            </a:b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dilution-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3" b="44975"/>
          <a:stretch/>
        </p:blipFill>
        <p:spPr>
          <a:xfrm>
            <a:off x="811576" y="3526529"/>
            <a:ext cx="7716838" cy="2896449"/>
          </a:xfrm>
        </p:spPr>
      </p:pic>
      <p:sp>
        <p:nvSpPr>
          <p:cNvPr id="6" name="Rectangle 5"/>
          <p:cNvSpPr/>
          <p:nvPr/>
        </p:nvSpPr>
        <p:spPr>
          <a:xfrm>
            <a:off x="5595493" y="5384281"/>
            <a:ext cx="1661461" cy="44967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 1% Dye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16810" y="5240688"/>
            <a:ext cx="1661461" cy="45004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 6% Dye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4230" y="3196382"/>
            <a:ext cx="26801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</a:t>
            </a:r>
            <a:r>
              <a:rPr lang="en-US" sz="3200" baseline="-25000" dirty="0" err="1">
                <a:solidFill>
                  <a:srgbClr val="FF0000"/>
                </a:solidFill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= 6</a:t>
            </a:r>
            <a:r>
              <a:rPr lang="en-US" sz="3200" dirty="0" smtClean="0">
                <a:solidFill>
                  <a:srgbClr val="FF0000"/>
                </a:solidFill>
              </a:rPr>
              <a:t>% </a:t>
            </a:r>
            <a:r>
              <a:rPr lang="en-US" sz="3200" dirty="0"/>
              <a:t>	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231" y="1389932"/>
            <a:ext cx="7814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6% Loading </a:t>
            </a:r>
            <a:r>
              <a:rPr lang="en-US" sz="2400" u="sng" dirty="0" smtClean="0">
                <a:solidFill>
                  <a:srgbClr val="FF0000"/>
                </a:solidFill>
              </a:rPr>
              <a:t>Dye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is </a:t>
            </a:r>
            <a:r>
              <a:rPr lang="en-US" sz="2400" dirty="0">
                <a:solidFill>
                  <a:srgbClr val="FFFFFF"/>
                </a:solidFill>
              </a:rPr>
              <a:t>a stock solution.  If the </a:t>
            </a:r>
            <a:r>
              <a:rPr lang="en-US" sz="2400" u="sng" dirty="0">
                <a:solidFill>
                  <a:srgbClr val="008000"/>
                </a:solidFill>
              </a:rPr>
              <a:t>final volume of a solution is 12 μl </a:t>
            </a:r>
            <a:r>
              <a:rPr lang="en-US" sz="2400" dirty="0">
                <a:solidFill>
                  <a:srgbClr val="FFFFFF"/>
                </a:solidFill>
              </a:rPr>
              <a:t>calculate the amount of 6% Loading Dye and water you would use to dilute the </a:t>
            </a:r>
            <a:r>
              <a:rPr lang="en-US" sz="2400" u="sng" dirty="0">
                <a:solidFill>
                  <a:srgbClr val="660066"/>
                </a:solidFill>
              </a:rPr>
              <a:t>Loading Dye to 1%</a:t>
            </a:r>
            <a:r>
              <a:rPr lang="en-US" sz="2400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5586" y="3206219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	</a:t>
            </a:r>
            <a:r>
              <a:rPr lang="en-US" sz="3200" dirty="0" err="1">
                <a:solidFill>
                  <a:srgbClr val="008000"/>
                </a:solidFill>
              </a:rPr>
              <a:t>V</a:t>
            </a:r>
            <a:r>
              <a:rPr lang="en-US" sz="3200" baseline="-25000" dirty="0" err="1">
                <a:solidFill>
                  <a:srgbClr val="008000"/>
                </a:solidFill>
              </a:rPr>
              <a:t>f</a:t>
            </a:r>
            <a:r>
              <a:rPr lang="en-US" sz="3200" dirty="0">
                <a:solidFill>
                  <a:srgbClr val="008000"/>
                </a:solidFill>
              </a:rPr>
              <a:t> = 12 μl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7310" y="380229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V</a:t>
            </a:r>
            <a:r>
              <a:rPr lang="en-US" sz="3200" baseline="-25000" dirty="0" smtClean="0">
                <a:solidFill>
                  <a:srgbClr val="FFFFFF"/>
                </a:solidFill>
              </a:rPr>
              <a:t>i 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= X</a:t>
            </a:r>
            <a:r>
              <a:rPr lang="en-US" sz="3200" dirty="0"/>
              <a:t>	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231" y="3981212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= 1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%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1576" y="4656426"/>
            <a:ext cx="4390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solidFill>
                  <a:schemeClr val="bg1"/>
                </a:solidFill>
              </a:rPr>
              <a:t>C</a:t>
            </a:r>
            <a:r>
              <a:rPr lang="en-US" sz="3600" baseline="-25000" dirty="0" err="1">
                <a:solidFill>
                  <a:schemeClr val="bg1"/>
                </a:solidFill>
              </a:rPr>
              <a:t>i</a:t>
            </a:r>
            <a:r>
              <a:rPr lang="en-US" sz="3600" baseline="-250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 x V</a:t>
            </a:r>
            <a:r>
              <a:rPr lang="en-US" sz="3600" baseline="-25000" dirty="0">
                <a:solidFill>
                  <a:schemeClr val="bg1"/>
                </a:solidFill>
              </a:rPr>
              <a:t>i </a:t>
            </a:r>
            <a:r>
              <a:rPr lang="en-US" sz="3600" dirty="0">
                <a:solidFill>
                  <a:schemeClr val="bg1"/>
                </a:solidFill>
              </a:rPr>
              <a:t> = </a:t>
            </a:r>
            <a:r>
              <a:rPr lang="en-US" sz="3600" dirty="0" err="1">
                <a:solidFill>
                  <a:schemeClr val="bg1"/>
                </a:solidFill>
              </a:rPr>
              <a:t>C</a:t>
            </a:r>
            <a:r>
              <a:rPr lang="en-US" sz="3600" baseline="-25000" dirty="0" err="1">
                <a:solidFill>
                  <a:schemeClr val="bg1"/>
                </a:solidFill>
              </a:rPr>
              <a:t>f</a:t>
            </a:r>
            <a:r>
              <a:rPr lang="en-US" sz="3600" dirty="0">
                <a:solidFill>
                  <a:schemeClr val="bg1"/>
                </a:solidFill>
              </a:rPr>
              <a:t> x </a:t>
            </a:r>
            <a:r>
              <a:rPr lang="en-US" sz="3600" dirty="0" err="1">
                <a:solidFill>
                  <a:schemeClr val="bg1"/>
                </a:solidFill>
              </a:rPr>
              <a:t>V</a:t>
            </a:r>
            <a:r>
              <a:rPr lang="en-US" sz="3600" baseline="-25000" dirty="0" err="1">
                <a:solidFill>
                  <a:schemeClr val="bg1"/>
                </a:solidFill>
              </a:rPr>
              <a:t>f</a:t>
            </a:r>
            <a:endParaRPr lang="en-US" sz="3600" baseline="-25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606" y="5690732"/>
            <a:ext cx="48721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6% </a:t>
            </a:r>
            <a:r>
              <a:rPr lang="en-US" sz="3200" dirty="0" smtClean="0"/>
              <a:t>x </a:t>
            </a:r>
            <a:r>
              <a:rPr lang="en-US" sz="3200" dirty="0" smtClean="0">
                <a:solidFill>
                  <a:schemeClr val="bg1"/>
                </a:solidFill>
              </a:rPr>
              <a:t>V</a:t>
            </a:r>
            <a:r>
              <a:rPr lang="en-US" sz="3200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/>
              <a:t> = </a:t>
            </a:r>
            <a:r>
              <a:rPr lang="en-US" sz="3200" dirty="0" smtClean="0">
                <a:solidFill>
                  <a:srgbClr val="660066"/>
                </a:solidFill>
              </a:rPr>
              <a:t>1% </a:t>
            </a:r>
            <a:r>
              <a:rPr lang="en-US" sz="3200" dirty="0" smtClean="0"/>
              <a:t>x </a:t>
            </a:r>
            <a:r>
              <a:rPr lang="en-US" sz="3200" dirty="0" smtClean="0">
                <a:solidFill>
                  <a:srgbClr val="008000"/>
                </a:solidFill>
              </a:rPr>
              <a:t>12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rgbClr val="008000"/>
                </a:solidFill>
              </a:rPr>
              <a:t>μl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6545" y="4656426"/>
            <a:ext cx="27045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</a:t>
            </a:r>
            <a:r>
              <a:rPr lang="en-US" sz="3200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= 2 </a:t>
            </a:r>
            <a:r>
              <a:rPr lang="en-US" sz="3200" dirty="0" err="1" smtClean="0">
                <a:solidFill>
                  <a:schemeClr val="bg1"/>
                </a:solidFill>
              </a:rPr>
              <a:t>μl</a:t>
            </a:r>
            <a:r>
              <a:rPr lang="en-US" sz="3200" dirty="0" smtClean="0">
                <a:solidFill>
                  <a:schemeClr val="bg1"/>
                </a:solidFill>
              </a:rPr>
              <a:t> dye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4"/>
      <p:bldP spid="6" grpId="0" animBg="1"/>
      <p:bldP spid="6" grpId="1" animBg="1"/>
      <p:bldP spid="7" grpId="0" animBg="1"/>
      <p:bldP spid="7" grpId="1" animBg="1"/>
      <p:bldP spid="3" grpId="0"/>
      <p:bldP spid="4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 </a:t>
            </a:r>
            <a:r>
              <a:rPr lang="en-US" dirty="0" smtClean="0"/>
              <a:t>-V</a:t>
            </a:r>
            <a:r>
              <a:rPr lang="en-US" baseline="-25000" dirty="0"/>
              <a:t>i</a:t>
            </a:r>
            <a:r>
              <a:rPr lang="en-US" dirty="0" smtClean="0"/>
              <a:t>  =  amount of water   </a:t>
            </a:r>
            <a:br>
              <a:rPr lang="en-US" dirty="0" smtClean="0"/>
            </a:br>
            <a:r>
              <a:rPr lang="en-US" dirty="0" smtClean="0"/>
              <a:t>                 to add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V</a:t>
            </a:r>
            <a:r>
              <a:rPr lang="en-US" sz="3200" baseline="-25000" dirty="0" err="1" smtClean="0"/>
              <a:t>f</a:t>
            </a:r>
            <a:r>
              <a:rPr lang="en-US" sz="3200" dirty="0" smtClean="0"/>
              <a:t> = 12 </a:t>
            </a:r>
            <a:r>
              <a:rPr lang="en-US" sz="3200" dirty="0"/>
              <a:t>μ</a:t>
            </a:r>
            <a:r>
              <a:rPr lang="en-US" sz="3200" dirty="0" smtClean="0"/>
              <a:t>l</a:t>
            </a:r>
          </a:p>
          <a:p>
            <a:r>
              <a:rPr lang="en-US" sz="3200" dirty="0" smtClean="0"/>
              <a:t>V</a:t>
            </a:r>
            <a:r>
              <a:rPr lang="en-US" sz="3200" baseline="-25000" dirty="0" smtClean="0"/>
              <a:t>i</a:t>
            </a:r>
            <a:r>
              <a:rPr lang="en-US" sz="3200" dirty="0" smtClean="0"/>
              <a:t> = 2 </a:t>
            </a:r>
            <a:r>
              <a:rPr lang="en-US" sz="3200" dirty="0" err="1" smtClean="0"/>
              <a:t>μl</a:t>
            </a:r>
            <a:r>
              <a:rPr lang="en-US" sz="3200" dirty="0" smtClean="0"/>
              <a:t> dye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       12 </a:t>
            </a:r>
            <a:r>
              <a:rPr lang="en-US" sz="3200" dirty="0"/>
              <a:t>μ</a:t>
            </a:r>
            <a:r>
              <a:rPr lang="en-US" sz="3200" dirty="0" smtClean="0"/>
              <a:t>l – 2 </a:t>
            </a:r>
            <a:r>
              <a:rPr lang="en-US" sz="3200" dirty="0" err="1" smtClean="0"/>
              <a:t>μl</a:t>
            </a:r>
            <a:r>
              <a:rPr lang="en-US" sz="3200" dirty="0" smtClean="0"/>
              <a:t> dye </a:t>
            </a:r>
            <a:r>
              <a:rPr lang="en-US" sz="3200" dirty="0" smtClean="0"/>
              <a:t>= 10 </a:t>
            </a:r>
            <a:r>
              <a:rPr lang="en-US" sz="3200" dirty="0"/>
              <a:t>μ</a:t>
            </a:r>
            <a:r>
              <a:rPr lang="en-US" sz="3200" dirty="0" smtClean="0"/>
              <a:t>l water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867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stock solution of 50% TAE buffer has to be diluted.  You need 100 ml of 1% TAE.  Calculate how much 50% TAE has to be used.</a:t>
            </a:r>
          </a:p>
          <a:p>
            <a:r>
              <a:rPr lang="en-US" dirty="0" smtClean="0"/>
              <a:t>1) 100 ml			2) 10 ml</a:t>
            </a:r>
          </a:p>
          <a:p>
            <a:r>
              <a:rPr lang="en-US" dirty="0" smtClean="0"/>
              <a:t>3) 20 ml			4) 2 ml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 descr="three_clicker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4" t="15031" r="41181" b="15031"/>
          <a:stretch/>
        </p:blipFill>
        <p:spPr>
          <a:xfrm>
            <a:off x="6377911" y="684366"/>
            <a:ext cx="1311519" cy="2135034"/>
          </a:xfrm>
          <a:prstGeom prst="rect">
            <a:avLst/>
          </a:prstGeom>
        </p:spPr>
      </p:pic>
      <p:pic>
        <p:nvPicPr>
          <p:cNvPr id="6" name="Sound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3225" y="448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80732"/>
            <a:ext cx="7716838" cy="35200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As a pair…</a:t>
            </a:r>
          </a:p>
          <a:p>
            <a:pPr marL="0" indent="0">
              <a:buNone/>
            </a:pPr>
            <a:r>
              <a:rPr lang="en-US" sz="2800" u="sng" dirty="0" smtClean="0"/>
              <a:t>Tube1:</a:t>
            </a:r>
            <a:r>
              <a:rPr lang="en-US" sz="2800" dirty="0" smtClean="0"/>
              <a:t>  Make 1,000 </a:t>
            </a:r>
            <a:r>
              <a:rPr lang="en-US" sz="2800" dirty="0"/>
              <a:t>μ</a:t>
            </a:r>
            <a:r>
              <a:rPr lang="en-US" sz="2800" dirty="0" smtClean="0"/>
              <a:t>l of a 1.3% solution 	  	     from your 100% stock “A”.</a:t>
            </a:r>
          </a:p>
          <a:p>
            <a:pPr marL="0" indent="0">
              <a:buNone/>
            </a:pPr>
            <a:r>
              <a:rPr lang="en-US" sz="2800" u="sng" dirty="0" smtClean="0"/>
              <a:t>Tube 2:</a:t>
            </a:r>
            <a:r>
              <a:rPr lang="en-US" sz="2800" dirty="0" smtClean="0"/>
              <a:t>  Make </a:t>
            </a:r>
            <a:r>
              <a:rPr lang="en-US" sz="2800" dirty="0"/>
              <a:t>1,000 μl </a:t>
            </a:r>
            <a:r>
              <a:rPr lang="en-US" sz="2800" dirty="0" smtClean="0"/>
              <a:t>of a 42% solution 	  	     from your 100% stock “A”.</a:t>
            </a:r>
          </a:p>
          <a:p>
            <a:pPr marL="0" indent="0" algn="ctr">
              <a:buNone/>
            </a:pPr>
            <a:r>
              <a:rPr lang="en-US" sz="2800" dirty="0" smtClean="0"/>
              <a:t>Show your work on the back of the card</a:t>
            </a:r>
          </a:p>
          <a:p>
            <a:pPr marL="0" indent="0" algn="ctr">
              <a:buNone/>
            </a:pPr>
            <a:r>
              <a:rPr lang="en-US" sz="2800" dirty="0" smtClean="0"/>
              <a:t>Raise your hand when you have finished your 2 “A” samples so the instructor can check your work.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635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Assessment.  Work on your own.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Tube 3:  Make 1000 </a:t>
            </a:r>
            <a:r>
              <a:rPr lang="en-US" dirty="0"/>
              <a:t>μ</a:t>
            </a:r>
            <a:r>
              <a:rPr lang="en-US" dirty="0" smtClean="0"/>
              <a:t>l of a 1% solution from your 	        40% Stock “B”.</a:t>
            </a:r>
          </a:p>
          <a:p>
            <a:endParaRPr lang="en-US" dirty="0"/>
          </a:p>
          <a:p>
            <a:r>
              <a:rPr lang="en-US" dirty="0"/>
              <a:t>Raise your hand when you have finished your </a:t>
            </a:r>
            <a:r>
              <a:rPr lang="en-US" dirty="0" smtClean="0"/>
              <a:t> “B” sample </a:t>
            </a:r>
            <a:r>
              <a:rPr lang="en-US" dirty="0"/>
              <a:t>so the instructor can check your work. </a:t>
            </a:r>
          </a:p>
        </p:txBody>
      </p:sp>
    </p:spTree>
    <p:extLst>
      <p:ext uri="{BB962C8B-B14F-4D97-AF65-F5344CB8AC3E}">
        <p14:creationId xmlns:p14="http://schemas.microsoft.com/office/powerpoint/2010/main" val="149072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meet the learning objectives?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ere you able to calculate dilutions using the concentration equation?</a:t>
            </a:r>
            <a:endParaRPr lang="en-US" dirty="0"/>
          </a:p>
          <a:p>
            <a:pPr lvl="1"/>
            <a:r>
              <a:rPr lang="en-US" sz="3400" dirty="0" smtClean="0"/>
              <a:t>          </a:t>
            </a:r>
            <a:r>
              <a:rPr lang="en-US" sz="2800" dirty="0" err="1" smtClean="0"/>
              <a:t>C</a:t>
            </a:r>
            <a:r>
              <a:rPr lang="en-US" sz="2800" baseline="-25000" dirty="0" err="1"/>
              <a:t>i</a:t>
            </a:r>
            <a:r>
              <a:rPr lang="en-US" sz="2800" baseline="-25000" dirty="0" smtClean="0"/>
              <a:t> </a:t>
            </a:r>
            <a:r>
              <a:rPr lang="en-US" sz="2800" dirty="0"/>
              <a:t>x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i </a:t>
            </a:r>
            <a:r>
              <a:rPr lang="en-US" sz="2800" dirty="0"/>
              <a:t>=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 </a:t>
            </a:r>
            <a:r>
              <a:rPr lang="en-US" sz="2800" dirty="0"/>
              <a:t>x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f</a:t>
            </a:r>
            <a:endParaRPr lang="en-US" sz="2800" baseline="-25000" dirty="0" smtClean="0"/>
          </a:p>
          <a:p>
            <a:r>
              <a:rPr lang="en-US" sz="3600" dirty="0" smtClean="0"/>
              <a:t> </a:t>
            </a:r>
            <a:r>
              <a:rPr lang="en-US" dirty="0" smtClean="0"/>
              <a:t>Were you able to prepare dilutions using your calculations?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u="sng" dirty="0"/>
              <a:t>Science:  Chemistry </a:t>
            </a:r>
          </a:p>
          <a:p>
            <a:pPr marL="0" indent="0">
              <a:buNone/>
            </a:pPr>
            <a:r>
              <a:rPr lang="en-US" sz="1400" dirty="0"/>
              <a:t>	6.d.  Students know how to calculate the </a:t>
            </a:r>
            <a:r>
              <a:rPr lang="en-US" sz="1400" dirty="0" smtClean="0"/>
              <a:t>concentration </a:t>
            </a:r>
            <a:r>
              <a:rPr lang="en-US" sz="1400" dirty="0"/>
              <a:t>of a  </a:t>
            </a:r>
            <a:r>
              <a:rPr lang="en-US" sz="1400" dirty="0" smtClean="0"/>
              <a:t>solution.</a:t>
            </a:r>
          </a:p>
          <a:p>
            <a:pPr marL="0" indent="0">
              <a:buNone/>
            </a:pPr>
            <a:r>
              <a:rPr lang="en-US" sz="1400" u="sng" dirty="0" smtClean="0"/>
              <a:t>Investigation and Experimentation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1a.  Select and use appropriate tools</a:t>
            </a:r>
            <a:r>
              <a:rPr lang="en-US" sz="1400" dirty="0"/>
              <a:t> </a:t>
            </a:r>
            <a:r>
              <a:rPr lang="en-US" sz="1400" dirty="0" smtClean="0"/>
              <a:t>and technology to perform tests, collect	data, analyze relationships, and display data.</a:t>
            </a:r>
            <a:endParaRPr lang="en-US" sz="1400" dirty="0"/>
          </a:p>
          <a:p>
            <a:pPr marL="0" indent="0">
              <a:buNone/>
            </a:pPr>
            <a:r>
              <a:rPr lang="en-US" sz="1400" u="sng" dirty="0" smtClean="0"/>
              <a:t>Math: Algebra I 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15.0 Students apply algebraic techniques to solve rate problems, work 	problems and percent mixture problems.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394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students are expected to already know the following:</a:t>
            </a:r>
          </a:p>
          <a:p>
            <a:r>
              <a:rPr lang="en-US" dirty="0" smtClean="0"/>
              <a:t>1. How to use a micropipette.</a:t>
            </a:r>
          </a:p>
          <a:p>
            <a:r>
              <a:rPr lang="en-US" dirty="0" smtClean="0"/>
              <a:t>2. Units of measurement.</a:t>
            </a:r>
          </a:p>
          <a:p>
            <a:r>
              <a:rPr lang="en-US" dirty="0" smtClean="0"/>
              <a:t>3. Manipulating Algebraic 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0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Understand how to dilute different given concentrations (in %) to achieve a desired working concentration.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480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78667"/>
            <a:ext cx="7716838" cy="352213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Students will b</a:t>
            </a:r>
            <a:r>
              <a:rPr lang="en-US" sz="3600" dirty="0" smtClean="0"/>
              <a:t>e able to calculate and prepare a dilution using the concentration equation.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90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Compare and Contrast the 2 samples.</a:t>
            </a:r>
            <a:endParaRPr lang="en-US" sz="3200" dirty="0"/>
          </a:p>
        </p:txBody>
      </p:sp>
      <p:pic>
        <p:nvPicPr>
          <p:cNvPr id="4" name="Picture 3" descr="Dilution-concentration_simple_examp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7" b="24525"/>
          <a:stretch/>
        </p:blipFill>
        <p:spPr>
          <a:xfrm>
            <a:off x="3252201" y="3681624"/>
            <a:ext cx="2878014" cy="287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5814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Concentration</a:t>
            </a:r>
            <a:r>
              <a:rPr lang="en-US" sz="2800" dirty="0" smtClean="0"/>
              <a:t>: The amount of a substance  in a given volume.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</a:t>
            </a:r>
          </a:p>
        </p:txBody>
      </p:sp>
      <p:pic>
        <p:nvPicPr>
          <p:cNvPr id="4" name="Picture 3" descr="solution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/>
          <a:stretch/>
        </p:blipFill>
        <p:spPr>
          <a:xfrm>
            <a:off x="2849274" y="3898900"/>
            <a:ext cx="2158993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3882304" cy="35814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Dilution</a:t>
            </a:r>
            <a:r>
              <a:rPr lang="en-US" sz="2800" dirty="0" smtClean="0"/>
              <a:t>: The process of reducing the concentration.</a:t>
            </a:r>
          </a:p>
        </p:txBody>
      </p:sp>
      <p:pic>
        <p:nvPicPr>
          <p:cNvPr id="6" name="Picture 5" descr="z2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21" y="2917152"/>
            <a:ext cx="4986413" cy="364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Needed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Stock Solution</a:t>
            </a:r>
            <a:r>
              <a:rPr lang="en-US" dirty="0"/>
              <a:t>:  A higher </a:t>
            </a:r>
            <a:r>
              <a:rPr lang="en-US" dirty="0" smtClean="0"/>
              <a:t>concentration solution </a:t>
            </a:r>
            <a:r>
              <a:rPr lang="en-US" dirty="0"/>
              <a:t>that will be changed to a lower concentration by dilution. </a:t>
            </a:r>
          </a:p>
          <a:p>
            <a:endParaRPr lang="en-US" dirty="0"/>
          </a:p>
        </p:txBody>
      </p:sp>
      <p:pic>
        <p:nvPicPr>
          <p:cNvPr id="4" name="Content Placeholder 4" descr="dilution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3" b="44975"/>
          <a:stretch/>
        </p:blipFill>
        <p:spPr>
          <a:xfrm>
            <a:off x="2486894" y="3924954"/>
            <a:ext cx="5942732" cy="2475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40834" y="5389987"/>
            <a:ext cx="1852433" cy="98697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Stock</a:t>
            </a:r>
          </a:p>
          <a:p>
            <a:r>
              <a:rPr lang="en-US" sz="1600" dirty="0" smtClean="0"/>
              <a:t>(initial concentration)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837808" y="5555166"/>
            <a:ext cx="1881457" cy="96116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Dilution</a:t>
            </a:r>
          </a:p>
          <a:p>
            <a:r>
              <a:rPr lang="en-US" sz="1600" dirty="0" smtClean="0"/>
              <a:t>(final concentration)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971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594</TotalTime>
  <Words>408</Words>
  <Application>Microsoft Macintosh PowerPoint</Application>
  <PresentationFormat>On-screen Show (4:3)</PresentationFormat>
  <Paragraphs>77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Sky</vt:lpstr>
      <vt:lpstr>  Dilutions and Concentrations</vt:lpstr>
      <vt:lpstr>Standards</vt:lpstr>
      <vt:lpstr>Prior Knowledge</vt:lpstr>
      <vt:lpstr>Learning Goal</vt:lpstr>
      <vt:lpstr>Learning Objective</vt:lpstr>
      <vt:lpstr>Think-Pair-Share</vt:lpstr>
      <vt:lpstr>Needed Definitions</vt:lpstr>
      <vt:lpstr>Needed Definitions</vt:lpstr>
      <vt:lpstr>Needed Definitions</vt:lpstr>
      <vt:lpstr>Concentration Equation</vt:lpstr>
      <vt:lpstr> EXAMPLE: 6% Loading Dye is a stock solution.  If the final volume of a solution is 12 μl calculate the amount of 6% Loading Dye and water you would use to dilute the Loading Dye to 1%. </vt:lpstr>
      <vt:lpstr>Vf -Vi  =  amount of water                     to add </vt:lpstr>
      <vt:lpstr>Clicker Question</vt:lpstr>
      <vt:lpstr>Activity</vt:lpstr>
      <vt:lpstr>Assessment.  Work on your own.</vt:lpstr>
      <vt:lpstr>Did you meet the learning objectives?</vt:lpstr>
    </vt:vector>
  </TitlesOfParts>
  <Company>UCR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Dilutions and Concentrations</dc:title>
  <dc:creator>J B</dc:creator>
  <cp:lastModifiedBy>J B</cp:lastModifiedBy>
  <cp:revision>137</cp:revision>
  <dcterms:created xsi:type="dcterms:W3CDTF">2011-07-12T20:36:37Z</dcterms:created>
  <dcterms:modified xsi:type="dcterms:W3CDTF">2011-07-14T15:49:41Z</dcterms:modified>
</cp:coreProperties>
</file>